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9"/>
  </p:notesMasterIdLst>
  <p:handoutMasterIdLst>
    <p:handoutMasterId r:id="rId30"/>
  </p:handoutMasterIdLst>
  <p:sldIdLst>
    <p:sldId id="270" r:id="rId3"/>
    <p:sldId id="286" r:id="rId4"/>
    <p:sldId id="304" r:id="rId5"/>
    <p:sldId id="305" r:id="rId6"/>
    <p:sldId id="288" r:id="rId7"/>
    <p:sldId id="297" r:id="rId8"/>
    <p:sldId id="289" r:id="rId9"/>
    <p:sldId id="300" r:id="rId10"/>
    <p:sldId id="290" r:id="rId11"/>
    <p:sldId id="306" r:id="rId12"/>
    <p:sldId id="307" r:id="rId13"/>
    <p:sldId id="309" r:id="rId14"/>
    <p:sldId id="298" r:id="rId15"/>
    <p:sldId id="292" r:id="rId16"/>
    <p:sldId id="291" r:id="rId17"/>
    <p:sldId id="293" r:id="rId18"/>
    <p:sldId id="294" r:id="rId19"/>
    <p:sldId id="295" r:id="rId20"/>
    <p:sldId id="296" r:id="rId21"/>
    <p:sldId id="303" r:id="rId22"/>
    <p:sldId id="302" r:id="rId23"/>
    <p:sldId id="312" r:id="rId24"/>
    <p:sldId id="310" r:id="rId25"/>
    <p:sldId id="311" r:id="rId26"/>
    <p:sldId id="284" r:id="rId27"/>
    <p:sldId id="285" r:id="rId2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snapToObjects="1">
      <p:cViewPr varScale="1">
        <p:scale>
          <a:sx n="110" d="100"/>
          <a:sy n="110" d="100"/>
        </p:scale>
        <p:origin x="1602" y="108"/>
      </p:cViewPr>
      <p:guideLst>
        <p:guide orient="horz" pos="2160"/>
        <p:guide pos="2880"/>
      </p:guideLst>
    </p:cSldViewPr>
  </p:slideViewPr>
  <p:notesTextViewPr>
    <p:cViewPr>
      <p:scale>
        <a:sx n="100" d="100"/>
        <a:sy n="100" d="100"/>
      </p:scale>
      <p:origin x="0" y="0"/>
    </p:cViewPr>
  </p:notesTextViewPr>
  <p:notesViewPr>
    <p:cSldViewPr snapToObjects="1">
      <p:cViewPr>
        <p:scale>
          <a:sx n="100" d="100"/>
          <a:sy n="100" d="100"/>
        </p:scale>
        <p:origin x="-1632" y="79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9AE708D-EE26-400F-BC90-07ADDE294F40}" type="datetimeFigureOut">
              <a:rPr lang="en-GB" smtClean="0"/>
              <a:t>13/10/2015</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31D36C9-0504-4A96-AF08-AF3550B71A79}" type="slidenum">
              <a:rPr lang="en-GB" smtClean="0"/>
              <a:t>‹#›</a:t>
            </a:fld>
            <a:endParaRPr lang="en-GB"/>
          </a:p>
        </p:txBody>
      </p:sp>
    </p:spTree>
    <p:extLst>
      <p:ext uri="{BB962C8B-B14F-4D97-AF65-F5344CB8AC3E}">
        <p14:creationId xmlns:p14="http://schemas.microsoft.com/office/powerpoint/2010/main" val="1806469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0EB3617-3103-405E-84F7-08A466318B9E}" type="datetimeFigureOut">
              <a:rPr lang="en-GB" smtClean="0"/>
              <a:t>13/10/2015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EBF50A0-0CD3-4974-A5A5-00689C8AA527}" type="slidenum">
              <a:rPr lang="en-GB" smtClean="0"/>
              <a:t>‹#›</a:t>
            </a:fld>
            <a:endParaRPr lang="en-GB"/>
          </a:p>
        </p:txBody>
      </p:sp>
    </p:spTree>
    <p:extLst>
      <p:ext uri="{BB962C8B-B14F-4D97-AF65-F5344CB8AC3E}">
        <p14:creationId xmlns:p14="http://schemas.microsoft.com/office/powerpoint/2010/main" val="4003308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4EBF50A0-0CD3-4974-A5A5-00689C8AA527}" type="slidenum">
              <a:rPr lang="en-GB" smtClean="0"/>
              <a:t>1</a:t>
            </a:fld>
            <a:endParaRPr lang="en-GB"/>
          </a:p>
        </p:txBody>
      </p:sp>
    </p:spTree>
    <p:extLst>
      <p:ext uri="{BB962C8B-B14F-4D97-AF65-F5344CB8AC3E}">
        <p14:creationId xmlns:p14="http://schemas.microsoft.com/office/powerpoint/2010/main" val="558443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 may believe that your work experience in a bar isn’t important, but by breaking it down and looking at the tasks you have carried out you will see that you have developed tact, ability to handle people (often under pressure), work quickly and accurately and take responsibility. Volunteering as a Peer Mentor may demonstrate that you are good at influencing others, working in a team and problem solving. Your passion for chess demonstrates an ability to solve problems and think analytically. </a:t>
            </a:r>
            <a:endParaRPr lang="en-GB" dirty="0"/>
          </a:p>
        </p:txBody>
      </p:sp>
      <p:sp>
        <p:nvSpPr>
          <p:cNvPr id="4" name="Slide Number Placeholder 3"/>
          <p:cNvSpPr>
            <a:spLocks noGrp="1"/>
          </p:cNvSpPr>
          <p:nvPr>
            <p:ph type="sldNum" sz="quarter" idx="10"/>
          </p:nvPr>
        </p:nvSpPr>
        <p:spPr/>
        <p:txBody>
          <a:bodyPr/>
          <a:lstStyle/>
          <a:p>
            <a:fld id="{4EBF50A0-0CD3-4974-A5A5-00689C8AA527}" type="slidenum">
              <a:rPr lang="en-GB" smtClean="0"/>
              <a:t>5</a:t>
            </a:fld>
            <a:endParaRPr lang="en-GB"/>
          </a:p>
        </p:txBody>
      </p:sp>
    </p:spTree>
    <p:extLst>
      <p:ext uri="{BB962C8B-B14F-4D97-AF65-F5344CB8AC3E}">
        <p14:creationId xmlns:p14="http://schemas.microsoft.com/office/powerpoint/2010/main" val="279155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BF50A0-0CD3-4974-A5A5-00689C8AA527}" type="slidenum">
              <a:rPr lang="en-GB" smtClean="0"/>
              <a:t>11</a:t>
            </a:fld>
            <a:endParaRPr lang="en-GB"/>
          </a:p>
        </p:txBody>
      </p:sp>
    </p:spTree>
    <p:extLst>
      <p:ext uri="{BB962C8B-B14F-4D97-AF65-F5344CB8AC3E}">
        <p14:creationId xmlns:p14="http://schemas.microsoft.com/office/powerpoint/2010/main" val="60072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Let’s use teamwork as an example:  </a:t>
            </a:r>
          </a:p>
          <a:p>
            <a:r>
              <a:rPr lang="en-GB" dirty="0" smtClean="0"/>
              <a:t>1. Firstly, outline the CONTEXT, i.e. the team you were in, e.g., final year design project, team’s purpose, number of people.   </a:t>
            </a:r>
          </a:p>
          <a:p>
            <a:r>
              <a:rPr lang="en-GB" dirty="0" smtClean="0"/>
              <a:t>2. Then think about your ACTION, especially what your contribution to the team was, e.g. took responsibility for scheduling series of meetings and setting deadlines, or analysed all statistical data collected into an Excel report.   </a:t>
            </a:r>
          </a:p>
          <a:p>
            <a:r>
              <a:rPr lang="en-GB" dirty="0" smtClean="0"/>
              <a:t>3. Then detail the RESULT, e.g. your team received a commendation for the final presentation of the design project, your team opted to </a:t>
            </a:r>
          </a:p>
          <a:p>
            <a:r>
              <a:rPr lang="en-GB" dirty="0" smtClean="0"/>
              <a:t>work together on the next course project as you had worked so well together.   </a:t>
            </a:r>
          </a:p>
          <a:p>
            <a:r>
              <a:rPr lang="en-GB" dirty="0" smtClean="0"/>
              <a:t>Throughout the 3 stages try to quantify where you can, e.g. 100 page report, raised £250 for charity. This helps the employer to understand the scale you were working on and judge your performance in context. </a:t>
            </a:r>
            <a:endParaRPr lang="en-GB" dirty="0"/>
          </a:p>
        </p:txBody>
      </p:sp>
      <p:sp>
        <p:nvSpPr>
          <p:cNvPr id="4" name="Slide Number Placeholder 3"/>
          <p:cNvSpPr>
            <a:spLocks noGrp="1"/>
          </p:cNvSpPr>
          <p:nvPr>
            <p:ph type="sldNum" sz="quarter" idx="10"/>
          </p:nvPr>
        </p:nvSpPr>
        <p:spPr/>
        <p:txBody>
          <a:bodyPr/>
          <a:lstStyle/>
          <a:p>
            <a:fld id="{4EBF50A0-0CD3-4974-A5A5-00689C8AA527}" type="slidenum">
              <a:rPr lang="en-GB" smtClean="0"/>
              <a:t>16</a:t>
            </a:fld>
            <a:endParaRPr lang="en-GB"/>
          </a:p>
        </p:txBody>
      </p:sp>
    </p:spTree>
    <p:extLst>
      <p:ext uri="{BB962C8B-B14F-4D97-AF65-F5344CB8AC3E}">
        <p14:creationId xmlns:p14="http://schemas.microsoft.com/office/powerpoint/2010/main" val="892253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6E61A80-AD3E-5043-BBBB-DD0D35B177C1}"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6E61A80-AD3E-5043-BBBB-DD0D35B177C1}"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6E61A80-AD3E-5043-BBBB-DD0D35B177C1}"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6"/>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6E61A80-AD3E-5043-BBBB-DD0D35B177C1}" type="datetimeFigureOut">
              <a:rPr lang="en-US" smtClean="0">
                <a:solidFill>
                  <a:prstClr val="black">
                    <a:tint val="75000"/>
                  </a:prstClr>
                </a:solidFill>
              </a:rPr>
              <a:pPr/>
              <a:t>10/13/2015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81A293B-6A93-9F4E-A2D9-9D4F4548DC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015543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6E61A80-AD3E-5043-BBBB-DD0D35B177C1}" type="datetimeFigureOut">
              <a:rPr lang="en-US" smtClean="0">
                <a:solidFill>
                  <a:prstClr val="black">
                    <a:tint val="75000"/>
                  </a:prstClr>
                </a:solidFill>
              </a:rPr>
              <a:pPr/>
              <a:t>10/13/2015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81A293B-6A93-9F4E-A2D9-9D4F4548DC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79402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6E61A80-AD3E-5043-BBBB-DD0D35B177C1}" type="datetimeFigureOut">
              <a:rPr lang="en-US" smtClean="0">
                <a:solidFill>
                  <a:prstClr val="black">
                    <a:tint val="75000"/>
                  </a:prstClr>
                </a:solidFill>
              </a:rPr>
              <a:pPr/>
              <a:t>10/13/2015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81A293B-6A93-9F4E-A2D9-9D4F4548DC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10462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6E61A80-AD3E-5043-BBBB-DD0D35B177C1}" type="datetimeFigureOut">
              <a:rPr lang="en-US" smtClean="0">
                <a:solidFill>
                  <a:prstClr val="black">
                    <a:tint val="75000"/>
                  </a:prstClr>
                </a:solidFill>
              </a:rPr>
              <a:pPr/>
              <a:t>10/13/2015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81A293B-6A93-9F4E-A2D9-9D4F4548DC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982765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8"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8"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6E61A80-AD3E-5043-BBBB-DD0D35B177C1}" type="datetimeFigureOut">
              <a:rPr lang="en-US" smtClean="0">
                <a:solidFill>
                  <a:prstClr val="black">
                    <a:tint val="75000"/>
                  </a:prstClr>
                </a:solidFill>
              </a:rPr>
              <a:pPr/>
              <a:t>10/13/2015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81A293B-6A93-9F4E-A2D9-9D4F4548DC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951314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6E61A80-AD3E-5043-BBBB-DD0D35B177C1}" type="datetimeFigureOut">
              <a:rPr lang="en-US" smtClean="0">
                <a:solidFill>
                  <a:prstClr val="black">
                    <a:tint val="75000"/>
                  </a:prstClr>
                </a:solidFill>
              </a:rPr>
              <a:pPr/>
              <a:t>10/13/2015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81A293B-6A93-9F4E-A2D9-9D4F4548DC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8347568"/>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61A80-AD3E-5043-BBBB-DD0D35B177C1}" type="datetimeFigureOut">
              <a:rPr lang="en-US" smtClean="0">
                <a:solidFill>
                  <a:prstClr val="black">
                    <a:tint val="75000"/>
                  </a:prstClr>
                </a:solidFill>
              </a:rPr>
              <a:pPr/>
              <a:t>10/13/2015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81A293B-6A93-9F4E-A2D9-9D4F4548DC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76948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3"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6E61A80-AD3E-5043-BBBB-DD0D35B177C1}" type="datetimeFigureOut">
              <a:rPr lang="en-US" smtClean="0">
                <a:solidFill>
                  <a:prstClr val="black">
                    <a:tint val="75000"/>
                  </a:prstClr>
                </a:solidFill>
              </a:rPr>
              <a:pPr/>
              <a:t>10/13/2015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81A293B-6A93-9F4E-A2D9-9D4F4548DC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203148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6E61A80-AD3E-5043-BBBB-DD0D35B177C1}"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6"/>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6E61A80-AD3E-5043-BBBB-DD0D35B177C1}" type="datetimeFigureOut">
              <a:rPr lang="en-US" smtClean="0">
                <a:solidFill>
                  <a:prstClr val="black">
                    <a:tint val="75000"/>
                  </a:prstClr>
                </a:solidFill>
              </a:rPr>
              <a:pPr/>
              <a:t>10/13/2015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81A293B-6A93-9F4E-A2D9-9D4F4548DC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7650437"/>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6E61A80-AD3E-5043-BBBB-DD0D35B177C1}" type="datetimeFigureOut">
              <a:rPr lang="en-US" smtClean="0">
                <a:solidFill>
                  <a:prstClr val="black">
                    <a:tint val="75000"/>
                  </a:prstClr>
                </a:solidFill>
              </a:rPr>
              <a:pPr/>
              <a:t>10/13/2015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81A293B-6A93-9F4E-A2D9-9D4F4548DC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1473861"/>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6E61A80-AD3E-5043-BBBB-DD0D35B177C1}" type="datetimeFigureOut">
              <a:rPr lang="en-US" smtClean="0">
                <a:solidFill>
                  <a:prstClr val="black">
                    <a:tint val="75000"/>
                  </a:prstClr>
                </a:solidFill>
              </a:rPr>
              <a:pPr/>
              <a:t>10/13/2015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81A293B-6A93-9F4E-A2D9-9D4F4548DC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459564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6E61A80-AD3E-5043-BBBB-DD0D35B177C1}"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6E61A80-AD3E-5043-BBBB-DD0D35B177C1}"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9"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6E61A80-AD3E-5043-BBBB-DD0D35B177C1}" type="datetimeFigureOut">
              <a:rPr lang="en-US" smtClean="0"/>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6E61A80-AD3E-5043-BBBB-DD0D35B177C1}" type="datetimeFigureOut">
              <a:rPr lang="en-US" smtClean="0"/>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61A80-AD3E-5043-BBBB-DD0D35B177C1}"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1"/>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6E61A80-AD3E-5043-BBBB-DD0D35B177C1}"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6E61A80-AD3E-5043-BBBB-DD0D35B177C1}"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40"/>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61A80-AD3E-5043-BBBB-DD0D35B177C1}" type="datetimeFigureOut">
              <a:rPr lang="en-US" smtClean="0"/>
              <a:t>10/13/2015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A293B-6A93-9F4E-A2D9-9D4F4548DC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40"/>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61A80-AD3E-5043-BBBB-DD0D35B177C1}" type="datetimeFigureOut">
              <a:rPr lang="en-US" smtClean="0">
                <a:solidFill>
                  <a:prstClr val="black">
                    <a:tint val="75000"/>
                  </a:prstClr>
                </a:solidFill>
              </a:rPr>
              <a:pPr/>
              <a:t>10/13/2015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A293B-6A93-9F4E-A2D9-9D4F4548DC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0215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rospects.ac.uk/types_of_jobs_browse_all.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rospects.ac.uk/graduate_job_search.htm" TargetMode="External"/><Relationship Id="rId2" Type="http://schemas.openxmlformats.org/officeDocument/2006/relationships/hyperlink" Target="http://www.prospects.ac.uk/options_computer_science.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ber.ac.uk/en/media/departmental/careers/pdf/whatempswant_en.pdf" TargetMode="External"/><Relationship Id="rId2" Type="http://schemas.openxmlformats.org/officeDocument/2006/relationships/hyperlink" Target="http://www.careers.manchester.ac.uk/experience/skill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kent.ac.uk/careers/compet/skillquest.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aber.ac.uk/en/careers/choosing-your-future/next-steps/applying-for-jobs/psychometric-tes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aber.ac.uk/en/media/departmental/careers/pdf/cv_en.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prospects.ac.uk/graduate_job_search_details/immediate_vacancy/junior_full_stack_software_engineer/brand_networks/1726125?t=srs&amp;criteria.keyWord=&amp;criteria.pageSize=20&amp;sortBy=dp&amp;display=brief&amp;criteria.typeOfWork=17180&amp;criteria.typeOfJob=69&amp;jobId=1726125&amp;p=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business-directory-uk.co.uk/"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aber.ac.uk/en/development/aon/ementor/" TargetMode="External"/><Relationship Id="rId2" Type="http://schemas.openxmlformats.org/officeDocument/2006/relationships/hyperlink" Target="https://careers.aber.ac.uk/"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6.xml.rels><?xml version="1.0" encoding="UTF-8" standalone="yes"?>
<Relationships xmlns="http://schemas.openxmlformats.org/package/2006/relationships"><Relationship Id="rId3" Type="http://schemas.openxmlformats.org/officeDocument/2006/relationships/hyperlink" Target="http://www.aber.ac.uk/careers" TargetMode="External"/><Relationship Id="rId2" Type="http://schemas.openxmlformats.org/officeDocument/2006/relationships/hyperlink" Target="mailto:careers@aber.ac.uk"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www.facebook.com/abercareer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raduate-jobs.com/gjs/schemes-2016.jsp" TargetMode="External"/><Relationship Id="rId2" Type="http://schemas.openxmlformats.org/officeDocument/2006/relationships/hyperlink" Target="http://www.graddiary.com/" TargetMode="External"/><Relationship Id="rId1" Type="http://schemas.openxmlformats.org/officeDocument/2006/relationships/slideLayout" Target="../slideLayouts/slideLayout2.xml"/><Relationship Id="rId5" Type="http://schemas.openxmlformats.org/officeDocument/2006/relationships/hyperlink" Target="https://jobs.theguardian.com/jobs/graduate/graduate-scheme/" TargetMode="External"/><Relationship Id="rId4" Type="http://schemas.openxmlformats.org/officeDocument/2006/relationships/hyperlink" Target="http://www.prospects.ac.uk/graduate_job_search_results.htm"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rgetjobs.co.uk/employer-hub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628803"/>
            <a:ext cx="6912768" cy="4247317"/>
          </a:xfrm>
          <a:prstGeom prst="rect">
            <a:avLst/>
          </a:prstGeom>
          <a:noFill/>
        </p:spPr>
        <p:txBody>
          <a:bodyPr wrap="square" rtlCol="0">
            <a:spAutoFit/>
          </a:bodyPr>
          <a:lstStyle/>
          <a:p>
            <a:pPr algn="ctr"/>
            <a:r>
              <a:rPr lang="en-GB" sz="5400" b="1" dirty="0" err="1" smtClean="0">
                <a:solidFill>
                  <a:prstClr val="black"/>
                </a:solidFill>
              </a:rPr>
              <a:t>Aber</a:t>
            </a:r>
            <a:r>
              <a:rPr lang="en-GB" sz="5400" b="1" dirty="0" smtClean="0">
                <a:solidFill>
                  <a:prstClr val="black"/>
                </a:solidFill>
              </a:rPr>
              <a:t> Careers</a:t>
            </a:r>
          </a:p>
          <a:p>
            <a:pPr algn="ctr"/>
            <a:r>
              <a:rPr lang="en-GB" sz="4000" b="1" dirty="0" smtClean="0">
                <a:solidFill>
                  <a:prstClr val="black"/>
                </a:solidFill>
              </a:rPr>
              <a:t>Your Service/Your Future</a:t>
            </a:r>
          </a:p>
          <a:p>
            <a:pPr algn="ctr"/>
            <a:endParaRPr lang="en-GB" sz="4000" b="1" dirty="0" smtClean="0">
              <a:solidFill>
                <a:prstClr val="black"/>
              </a:solidFill>
            </a:endParaRPr>
          </a:p>
          <a:p>
            <a:pPr algn="ctr"/>
            <a:r>
              <a:rPr lang="en-GB" sz="4000" dirty="0" smtClean="0">
                <a:solidFill>
                  <a:schemeClr val="accent6">
                    <a:lumMod val="75000"/>
                  </a:schemeClr>
                </a:solidFill>
              </a:rPr>
              <a:t>Graduate Applications</a:t>
            </a:r>
          </a:p>
          <a:p>
            <a:pPr algn="ctr"/>
            <a:endParaRPr lang="en-GB" sz="4000" dirty="0" smtClean="0">
              <a:solidFill>
                <a:prstClr val="black"/>
              </a:solidFill>
            </a:endParaRPr>
          </a:p>
          <a:p>
            <a:pPr algn="ctr"/>
            <a:r>
              <a:rPr lang="en-GB" sz="2800" dirty="0" smtClean="0">
                <a:solidFill>
                  <a:prstClr val="black"/>
                </a:solidFill>
              </a:rPr>
              <a:t>Bev Herring</a:t>
            </a:r>
          </a:p>
          <a:p>
            <a:pPr algn="ctr"/>
            <a:r>
              <a:rPr lang="en-GB" sz="2800" dirty="0" smtClean="0">
                <a:solidFill>
                  <a:prstClr val="black"/>
                </a:solidFill>
              </a:rPr>
              <a:t>Careers Consultant – IMPACS</a:t>
            </a:r>
          </a:p>
        </p:txBody>
      </p:sp>
      <p:sp>
        <p:nvSpPr>
          <p:cNvPr id="3" name="TextBox 2"/>
          <p:cNvSpPr txBox="1"/>
          <p:nvPr/>
        </p:nvSpPr>
        <p:spPr>
          <a:xfrm>
            <a:off x="1619672" y="2420888"/>
            <a:ext cx="5616624" cy="424732"/>
          </a:xfrm>
          <a:prstGeom prst="rect">
            <a:avLst/>
          </a:prstGeom>
          <a:noFill/>
        </p:spPr>
        <p:txBody>
          <a:bodyPr wrap="square" rtlCol="0">
            <a:spAutoFit/>
          </a:bodyPr>
          <a:lstStyle/>
          <a:p>
            <a:pPr algn="ctr">
              <a:lnSpc>
                <a:spcPct val="90000"/>
              </a:lnSpc>
              <a:defRPr/>
            </a:pPr>
            <a:endParaRPr lang="en-GB" sz="2400" i="1" dirty="0">
              <a:solidFill>
                <a:prstClr val="black"/>
              </a:solidFill>
              <a:latin typeface="Verdana"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8264" y="6070759"/>
            <a:ext cx="1684800" cy="479772"/>
          </a:xfrm>
          <a:prstGeom prst="rect">
            <a:avLst/>
          </a:prstGeom>
        </p:spPr>
      </p:pic>
    </p:spTree>
    <p:extLst>
      <p:ext uri="{BB962C8B-B14F-4D97-AF65-F5344CB8AC3E}">
        <p14:creationId xmlns:p14="http://schemas.microsoft.com/office/powerpoint/2010/main" val="304982377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969" y="404664"/>
            <a:ext cx="8229600" cy="850104"/>
          </a:xfrm>
        </p:spPr>
        <p:txBody>
          <a:bodyPr>
            <a:normAutofit/>
          </a:bodyPr>
          <a:lstStyle/>
          <a:p>
            <a:r>
              <a:rPr lang="en-GB" dirty="0" smtClean="0"/>
              <a:t>						</a:t>
            </a:r>
            <a:r>
              <a:rPr lang="en-GB" dirty="0" smtClean="0">
                <a:solidFill>
                  <a:schemeClr val="accent6">
                    <a:lumMod val="75000"/>
                  </a:schemeClr>
                </a:solidFill>
              </a:rPr>
              <a:t>What competency?</a:t>
            </a:r>
            <a:endParaRPr lang="en-GB" dirty="0">
              <a:solidFill>
                <a:schemeClr val="accent6">
                  <a:lumMod val="75000"/>
                </a:schemeClr>
              </a:solidFill>
            </a:endParaRPr>
          </a:p>
        </p:txBody>
      </p:sp>
      <p:sp>
        <p:nvSpPr>
          <p:cNvPr id="3" name="Content Placeholder 2"/>
          <p:cNvSpPr>
            <a:spLocks noGrp="1"/>
          </p:cNvSpPr>
          <p:nvPr>
            <p:ph idx="1"/>
          </p:nvPr>
        </p:nvSpPr>
        <p:spPr/>
        <p:txBody>
          <a:bodyPr/>
          <a:lstStyle/>
          <a:p>
            <a:pPr marL="57150" indent="0">
              <a:buNone/>
            </a:pPr>
            <a:r>
              <a:rPr lang="en-GB" dirty="0" smtClean="0"/>
              <a:t>1) Describe </a:t>
            </a:r>
            <a:r>
              <a:rPr lang="en-GB" dirty="0"/>
              <a:t>a time where you had to work </a:t>
            </a:r>
            <a:r>
              <a:rPr lang="en-GB" dirty="0" smtClean="0"/>
              <a:t>	effectively </a:t>
            </a:r>
            <a:r>
              <a:rPr lang="en-GB" dirty="0"/>
              <a:t>as a member of a team</a:t>
            </a:r>
            <a:r>
              <a:rPr lang="en-GB" dirty="0" smtClean="0"/>
              <a:t>?</a:t>
            </a:r>
          </a:p>
          <a:p>
            <a:pPr marL="57150" indent="0">
              <a:buNone/>
            </a:pPr>
            <a:r>
              <a:rPr lang="en-GB" dirty="0" smtClean="0"/>
              <a:t> </a:t>
            </a:r>
            <a:endParaRPr lang="en-GB" dirty="0"/>
          </a:p>
          <a:p>
            <a:pPr marL="57150" indent="0">
              <a:buNone/>
            </a:pPr>
            <a:r>
              <a:rPr lang="en-GB" dirty="0" smtClean="0"/>
              <a:t>2) Provide </a:t>
            </a:r>
            <a:r>
              <a:rPr lang="en-GB" dirty="0"/>
              <a:t>an example of a time when you had </a:t>
            </a:r>
            <a:r>
              <a:rPr lang="en-GB" dirty="0" smtClean="0"/>
              <a:t>	to </a:t>
            </a:r>
            <a:r>
              <a:rPr lang="en-GB" dirty="0"/>
              <a:t>lead a team</a:t>
            </a:r>
            <a:r>
              <a:rPr lang="en-GB" dirty="0" smtClean="0"/>
              <a:t>?</a:t>
            </a:r>
          </a:p>
          <a:p>
            <a:pPr marL="57150" indent="0">
              <a:buNone/>
            </a:pPr>
            <a:r>
              <a:rPr lang="en-GB" dirty="0" smtClean="0"/>
              <a:t> </a:t>
            </a:r>
          </a:p>
          <a:p>
            <a:pPr marL="571500" indent="-514350">
              <a:buAutoNum type="arabicParenR"/>
            </a:pPr>
            <a:r>
              <a:rPr lang="en-GB" dirty="0" smtClean="0"/>
              <a:t>Teamwork</a:t>
            </a:r>
          </a:p>
          <a:p>
            <a:pPr marL="571500" indent="-514350">
              <a:buAutoNum type="arabicParenR"/>
            </a:pPr>
            <a:r>
              <a:rPr lang="en-GB" dirty="0" smtClean="0"/>
              <a:t>Leadership</a:t>
            </a:r>
            <a:endParaRPr lang="en-GB" dirty="0"/>
          </a:p>
          <a:p>
            <a:endParaRPr lang="en-GB" dirty="0"/>
          </a:p>
        </p:txBody>
      </p:sp>
    </p:spTree>
    <p:extLst>
      <p:ext uri="{BB962C8B-B14F-4D97-AF65-F5344CB8AC3E}">
        <p14:creationId xmlns:p14="http://schemas.microsoft.com/office/powerpoint/2010/main" val="12946123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dirty="0" smtClean="0">
                <a:solidFill>
                  <a:schemeClr val="accent6">
                    <a:lumMod val="75000"/>
                  </a:schemeClr>
                </a:solidFill>
              </a:rPr>
              <a:t>Bit trickier?</a:t>
            </a:r>
            <a:endParaRPr lang="en-GB"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t>1) Describe </a:t>
            </a:r>
            <a:r>
              <a:rPr lang="en-GB" dirty="0"/>
              <a:t>a situation where you have gone </a:t>
            </a:r>
            <a:r>
              <a:rPr lang="en-GB" dirty="0" smtClean="0"/>
              <a:t>	beyond </a:t>
            </a:r>
            <a:r>
              <a:rPr lang="en-GB" dirty="0"/>
              <a:t>the limits of your authority in making </a:t>
            </a:r>
            <a:r>
              <a:rPr lang="en-GB" dirty="0" smtClean="0"/>
              <a:t>	a </a:t>
            </a:r>
            <a:r>
              <a:rPr lang="en-GB" dirty="0"/>
              <a:t>decision?</a:t>
            </a:r>
          </a:p>
          <a:p>
            <a:pPr marL="0" indent="0">
              <a:buNone/>
            </a:pPr>
            <a:r>
              <a:rPr lang="en-GB" dirty="0" smtClean="0"/>
              <a:t>2)  Provide </a:t>
            </a:r>
            <a:r>
              <a:rPr lang="en-GB" dirty="0"/>
              <a:t>an example of a time when you 	</a:t>
            </a:r>
            <a:r>
              <a:rPr lang="en-GB" dirty="0" smtClean="0"/>
              <a:t>changed </a:t>
            </a:r>
            <a:r>
              <a:rPr lang="en-GB" dirty="0"/>
              <a:t>your approach half-way through a </a:t>
            </a:r>
            <a:r>
              <a:rPr lang="en-GB" dirty="0" smtClean="0"/>
              <a:t>	project </a:t>
            </a:r>
            <a:r>
              <a:rPr lang="en-GB" dirty="0"/>
              <a:t>after receiving new </a:t>
            </a:r>
            <a:r>
              <a:rPr lang="en-GB" dirty="0" smtClean="0"/>
              <a:t>input</a:t>
            </a:r>
          </a:p>
          <a:p>
            <a:pPr marL="0" indent="0">
              <a:buNone/>
            </a:pPr>
            <a:endParaRPr lang="en-GB" dirty="0"/>
          </a:p>
          <a:p>
            <a:pPr marL="514350" indent="-514350">
              <a:buAutoNum type="arabicParenR"/>
            </a:pPr>
            <a:r>
              <a:rPr lang="en-GB" dirty="0" smtClean="0"/>
              <a:t>Independence</a:t>
            </a:r>
          </a:p>
          <a:p>
            <a:pPr marL="514350" indent="-514350">
              <a:buAutoNum type="arabicParenR"/>
            </a:pPr>
            <a:r>
              <a:rPr lang="en-GB" dirty="0" smtClean="0"/>
              <a:t>Flexibility</a:t>
            </a:r>
            <a:endParaRPr lang="en-GB" dirty="0"/>
          </a:p>
        </p:txBody>
      </p:sp>
    </p:spTree>
    <p:extLst>
      <p:ext uri="{BB962C8B-B14F-4D97-AF65-F5344CB8AC3E}">
        <p14:creationId xmlns:p14="http://schemas.microsoft.com/office/powerpoint/2010/main" val="36192406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a:t>
            </a:r>
            <a:r>
              <a:rPr lang="en-GB" dirty="0" smtClean="0">
                <a:solidFill>
                  <a:schemeClr val="accent6">
                    <a:lumMod val="75000"/>
                  </a:schemeClr>
                </a:solidFill>
              </a:rPr>
              <a:t>Pre-application – now!</a:t>
            </a:r>
            <a:endParaRPr lang="en-GB"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20000"/>
          </a:bodyPr>
          <a:lstStyle/>
          <a:p>
            <a:r>
              <a:rPr lang="en-GB" b="1" dirty="0"/>
              <a:t>Identify the skills you have gained </a:t>
            </a:r>
            <a:r>
              <a:rPr lang="en-GB" dirty="0"/>
              <a:t>from: </a:t>
            </a:r>
          </a:p>
          <a:p>
            <a:pPr lvl="1"/>
            <a:r>
              <a:rPr lang="en-GB" dirty="0" smtClean="0"/>
              <a:t>Degree course</a:t>
            </a:r>
            <a:endParaRPr lang="en-GB" dirty="0"/>
          </a:p>
          <a:p>
            <a:pPr lvl="1"/>
            <a:r>
              <a:rPr lang="en-GB" dirty="0" smtClean="0"/>
              <a:t>Positions of responsibility</a:t>
            </a:r>
            <a:endParaRPr lang="en-GB" dirty="0"/>
          </a:p>
          <a:p>
            <a:pPr lvl="1"/>
            <a:r>
              <a:rPr lang="en-GB" dirty="0"/>
              <a:t>Internships </a:t>
            </a:r>
          </a:p>
          <a:p>
            <a:pPr lvl="1"/>
            <a:r>
              <a:rPr lang="en-GB" dirty="0"/>
              <a:t>Summer work </a:t>
            </a:r>
            <a:endParaRPr lang="en-GB" dirty="0" smtClean="0"/>
          </a:p>
          <a:p>
            <a:pPr lvl="1"/>
            <a:r>
              <a:rPr lang="en-GB" dirty="0"/>
              <a:t>Sports </a:t>
            </a:r>
          </a:p>
          <a:p>
            <a:pPr lvl="1"/>
            <a:r>
              <a:rPr lang="en-GB" dirty="0"/>
              <a:t>Volunteering </a:t>
            </a:r>
          </a:p>
          <a:p>
            <a:pPr lvl="1"/>
            <a:r>
              <a:rPr lang="en-GB" dirty="0" smtClean="0"/>
              <a:t>Etc.</a:t>
            </a:r>
            <a:endParaRPr lang="en-GB" dirty="0"/>
          </a:p>
          <a:p>
            <a:r>
              <a:rPr lang="en-GB" b="1" dirty="0">
                <a:hlinkClick r:id="rId2"/>
              </a:rPr>
              <a:t>Research the role</a:t>
            </a:r>
            <a:r>
              <a:rPr lang="en-GB" dirty="0">
                <a:hlinkClick r:id="rId2"/>
              </a:rPr>
              <a:t> </a:t>
            </a:r>
            <a:r>
              <a:rPr lang="en-GB" dirty="0"/>
              <a:t>- find out what skills are required </a:t>
            </a:r>
          </a:p>
          <a:p>
            <a:r>
              <a:rPr lang="en-GB" b="1" dirty="0"/>
              <a:t>Make the connection </a:t>
            </a:r>
            <a:r>
              <a:rPr lang="en-GB" dirty="0"/>
              <a:t>between 1 and 2. </a:t>
            </a:r>
            <a:endParaRPr lang="en-GB" dirty="0" smtClean="0"/>
          </a:p>
          <a:p>
            <a:pPr marL="0" indent="0">
              <a:buNone/>
            </a:pPr>
            <a:endParaRPr lang="en-GB" dirty="0" smtClean="0"/>
          </a:p>
          <a:p>
            <a:endParaRPr lang="en-GB" dirty="0" smtClean="0"/>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113304867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a:t>
            </a:r>
            <a:r>
              <a:rPr lang="en-GB" dirty="0" smtClean="0">
                <a:solidFill>
                  <a:schemeClr val="accent6">
                    <a:lumMod val="75000"/>
                  </a:schemeClr>
                </a:solidFill>
              </a:rPr>
              <a:t>Or look at</a:t>
            </a:r>
            <a:endParaRPr lang="en-GB" dirty="0">
              <a:solidFill>
                <a:schemeClr val="accent6">
                  <a:lumMod val="75000"/>
                </a:schemeClr>
              </a:solidFill>
            </a:endParaRPr>
          </a:p>
        </p:txBody>
      </p:sp>
      <p:sp>
        <p:nvSpPr>
          <p:cNvPr id="3" name="Content Placeholder 2"/>
          <p:cNvSpPr>
            <a:spLocks noGrp="1"/>
          </p:cNvSpPr>
          <p:nvPr>
            <p:ph idx="1"/>
          </p:nvPr>
        </p:nvSpPr>
        <p:spPr>
          <a:xfrm>
            <a:off x="457200" y="1124744"/>
            <a:ext cx="8229600" cy="5001421"/>
          </a:xfrm>
        </p:spPr>
        <p:txBody>
          <a:bodyPr>
            <a:normAutofit lnSpcReduction="10000"/>
          </a:bodyPr>
          <a:lstStyle/>
          <a:p>
            <a:pPr marL="0" indent="0">
              <a:buNone/>
            </a:pPr>
            <a:endParaRPr lang="en-GB" dirty="0" smtClean="0"/>
          </a:p>
          <a:p>
            <a:r>
              <a:rPr lang="en-GB" dirty="0" smtClean="0"/>
              <a:t>Job descriptions and their personal specifications:</a:t>
            </a:r>
          </a:p>
          <a:p>
            <a:pPr lvl="2"/>
            <a:r>
              <a:rPr lang="en-GB" dirty="0" smtClean="0"/>
              <a:t>Education</a:t>
            </a:r>
            <a:endParaRPr lang="en-GB" dirty="0"/>
          </a:p>
          <a:p>
            <a:pPr lvl="2"/>
            <a:r>
              <a:rPr lang="en-GB" dirty="0" smtClean="0"/>
              <a:t>Skills/Experience</a:t>
            </a:r>
          </a:p>
          <a:p>
            <a:r>
              <a:rPr lang="en-GB" dirty="0" smtClean="0"/>
              <a:t>What is essential/desirable </a:t>
            </a:r>
          </a:p>
          <a:p>
            <a:pPr marL="0" indent="0">
              <a:buNone/>
            </a:pPr>
            <a:endParaRPr lang="en-GB" dirty="0" smtClean="0"/>
          </a:p>
          <a:p>
            <a:r>
              <a:rPr lang="en-GB" dirty="0" smtClean="0"/>
              <a:t>Or </a:t>
            </a:r>
            <a:r>
              <a:rPr lang="en-GB" dirty="0" smtClean="0">
                <a:hlinkClick r:id="rId2"/>
              </a:rPr>
              <a:t>Prospects</a:t>
            </a:r>
            <a:r>
              <a:rPr lang="en-GB" dirty="0" smtClean="0"/>
              <a:t> </a:t>
            </a:r>
            <a:r>
              <a:rPr lang="en-GB" sz="1900" dirty="0" smtClean="0"/>
              <a:t>options with a computer science degree</a:t>
            </a:r>
          </a:p>
          <a:p>
            <a:r>
              <a:rPr lang="en-GB" dirty="0" smtClean="0">
                <a:hlinkClick r:id="rId3"/>
              </a:rPr>
              <a:t>Prospects graduate jobs</a:t>
            </a:r>
            <a:endParaRPr lang="en-GB" dirty="0" smtClean="0"/>
          </a:p>
          <a:p>
            <a:r>
              <a:rPr lang="en-GB" dirty="0" smtClean="0"/>
              <a:t>Graduate scheme slide</a:t>
            </a:r>
          </a:p>
          <a:p>
            <a:pPr marL="914400" lvl="2" indent="0">
              <a:buNone/>
            </a:pPr>
            <a:endParaRPr lang="en-GB" dirty="0"/>
          </a:p>
        </p:txBody>
      </p:sp>
    </p:spTree>
    <p:extLst>
      <p:ext uri="{BB962C8B-B14F-4D97-AF65-F5344CB8AC3E}">
        <p14:creationId xmlns:p14="http://schemas.microsoft.com/office/powerpoint/2010/main" val="299588394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dirty="0" smtClean="0"/>
              <a:t>						</a:t>
            </a:r>
            <a:r>
              <a:rPr lang="en-GB" sz="5400" i="1" dirty="0" smtClean="0">
                <a:solidFill>
                  <a:schemeClr val="accent6">
                    <a:lumMod val="75000"/>
                  </a:schemeClr>
                </a:solidFill>
              </a:rPr>
              <a:t>Activity 2</a:t>
            </a:r>
            <a:endParaRPr lang="en-GB" sz="5400" i="1" dirty="0">
              <a:solidFill>
                <a:schemeClr val="accent6">
                  <a:lumMod val="75000"/>
                </a:schemeClr>
              </a:solidFill>
            </a:endParaRPr>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r>
              <a:rPr lang="en-GB" sz="4800" dirty="0" smtClean="0">
                <a:solidFill>
                  <a:schemeClr val="accent6">
                    <a:lumMod val="75000"/>
                  </a:schemeClr>
                </a:solidFill>
              </a:rPr>
              <a:t>Extracting skills from experience</a:t>
            </a:r>
            <a:endParaRPr lang="en-GB" sz="4800" dirty="0">
              <a:solidFill>
                <a:schemeClr val="accent6">
                  <a:lumMod val="75000"/>
                </a:schemeClr>
              </a:solidFill>
            </a:endParaRPr>
          </a:p>
        </p:txBody>
      </p:sp>
    </p:spTree>
    <p:extLst>
      <p:ext uri="{BB962C8B-B14F-4D97-AF65-F5344CB8AC3E}">
        <p14:creationId xmlns:p14="http://schemas.microsoft.com/office/powerpoint/2010/main" val="204539600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i="1" dirty="0" smtClean="0">
                <a:solidFill>
                  <a:schemeClr val="accent6">
                    <a:lumMod val="75000"/>
                  </a:schemeClr>
                </a:solidFill>
              </a:rPr>
              <a:t>The skills</a:t>
            </a:r>
            <a:endParaRPr lang="en-GB" i="1"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t>How well can you describe </a:t>
            </a:r>
            <a:r>
              <a:rPr lang="en-GB" dirty="0" smtClean="0">
                <a:solidFill>
                  <a:schemeClr val="accent6">
                    <a:lumMod val="75000"/>
                  </a:schemeClr>
                </a:solidFill>
              </a:rPr>
              <a:t>your achievement</a:t>
            </a:r>
            <a:r>
              <a:rPr lang="en-GB" dirty="0"/>
              <a:t>?</a:t>
            </a:r>
            <a:r>
              <a:rPr lang="en-GB" dirty="0" smtClean="0"/>
              <a:t> </a:t>
            </a:r>
          </a:p>
          <a:p>
            <a:pPr marL="0" indent="0">
              <a:buNone/>
            </a:pPr>
            <a:r>
              <a:rPr lang="en-GB" dirty="0" smtClean="0"/>
              <a:t>How cleverly can you </a:t>
            </a:r>
            <a:r>
              <a:rPr lang="en-GB" dirty="0" smtClean="0">
                <a:solidFill>
                  <a:schemeClr val="accent6">
                    <a:lumMod val="75000"/>
                  </a:schemeClr>
                </a:solidFill>
              </a:rPr>
              <a:t>use it </a:t>
            </a:r>
            <a:r>
              <a:rPr lang="en-GB" dirty="0" smtClean="0"/>
              <a:t>as a vehicle </a:t>
            </a:r>
            <a:r>
              <a:rPr lang="en-GB" dirty="0" smtClean="0">
                <a:solidFill>
                  <a:schemeClr val="accent6">
                    <a:lumMod val="75000"/>
                  </a:schemeClr>
                </a:solidFill>
              </a:rPr>
              <a:t>to say things that you know to be key to the employers requirements</a:t>
            </a:r>
            <a:r>
              <a:rPr lang="en-GB" dirty="0" smtClean="0"/>
              <a:t>?</a:t>
            </a:r>
          </a:p>
          <a:p>
            <a:pPr marL="0" indent="0">
              <a:buNone/>
            </a:pPr>
            <a:endParaRPr lang="en-GB" dirty="0" smtClean="0"/>
          </a:p>
          <a:p>
            <a:pPr marL="0" indent="0">
              <a:buNone/>
            </a:pPr>
            <a:r>
              <a:rPr lang="en-GB" sz="2400" dirty="0" smtClean="0"/>
              <a:t>*The actual achievement is often of secondary importance to the employer</a:t>
            </a:r>
          </a:p>
          <a:p>
            <a:pPr marL="0" indent="0">
              <a:buNone/>
            </a:pPr>
            <a:r>
              <a:rPr lang="en-GB" sz="2400" dirty="0" smtClean="0"/>
              <a:t>*Unless evidencing practical application of a technical skill.</a:t>
            </a:r>
          </a:p>
          <a:p>
            <a:pPr marL="0" indent="0">
              <a:buNone/>
            </a:pPr>
            <a:r>
              <a:rPr lang="en-GB" sz="2400" dirty="0" smtClean="0">
                <a:hlinkClick r:id="rId2"/>
              </a:rPr>
              <a:t>Skills related application questions</a:t>
            </a:r>
            <a:endParaRPr lang="en-GB" sz="2400" dirty="0" smtClean="0"/>
          </a:p>
          <a:p>
            <a:pPr marL="0" indent="0">
              <a:buNone/>
            </a:pPr>
            <a:r>
              <a:rPr lang="en-GB" sz="2400" dirty="0" smtClean="0">
                <a:hlinkClick r:id="rId3"/>
              </a:rPr>
              <a:t>What employers want</a:t>
            </a:r>
            <a:endParaRPr lang="en-GB" sz="2400" dirty="0"/>
          </a:p>
          <a:p>
            <a:pPr marL="0" indent="0" algn="ctr">
              <a:buNone/>
            </a:pPr>
            <a:endParaRPr lang="en-GB" sz="4400" dirty="0">
              <a:solidFill>
                <a:schemeClr val="accent6">
                  <a:lumMod val="75000"/>
                </a:schemeClr>
              </a:solidFill>
            </a:endParaRPr>
          </a:p>
          <a:p>
            <a:pPr marL="0" indent="0">
              <a:buNone/>
            </a:pPr>
            <a:endParaRPr lang="en-GB" sz="2400" dirty="0" smtClean="0"/>
          </a:p>
        </p:txBody>
      </p:sp>
    </p:spTree>
    <p:extLst>
      <p:ext uri="{BB962C8B-B14F-4D97-AF65-F5344CB8AC3E}">
        <p14:creationId xmlns:p14="http://schemas.microsoft.com/office/powerpoint/2010/main" val="101623956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i="1" dirty="0" smtClean="0">
                <a:solidFill>
                  <a:schemeClr val="accent6">
                    <a:lumMod val="75000"/>
                  </a:schemeClr>
                </a:solidFill>
              </a:rPr>
              <a:t>CAR</a:t>
            </a:r>
            <a:endParaRPr lang="en-GB" i="1" dirty="0">
              <a:solidFill>
                <a:schemeClr val="accent6">
                  <a:lumMod val="75000"/>
                </a:schemeClr>
              </a:solidFill>
            </a:endParaRPr>
          </a:p>
        </p:txBody>
      </p:sp>
      <p:sp>
        <p:nvSpPr>
          <p:cNvPr id="3" name="Content Placeholder 2"/>
          <p:cNvSpPr>
            <a:spLocks noGrp="1"/>
          </p:cNvSpPr>
          <p:nvPr>
            <p:ph idx="1"/>
          </p:nvPr>
        </p:nvSpPr>
        <p:spPr/>
        <p:txBody>
          <a:bodyPr/>
          <a:lstStyle/>
          <a:p>
            <a:pPr marL="0" indent="0">
              <a:buNone/>
            </a:pPr>
            <a:r>
              <a:rPr lang="en-GB" dirty="0" smtClean="0"/>
              <a:t>Formula </a:t>
            </a:r>
            <a:r>
              <a:rPr lang="en-GB" dirty="0"/>
              <a:t>for answering competency questions  </a:t>
            </a:r>
          </a:p>
          <a:p>
            <a:pPr marL="0" indent="0" algn="ctr">
              <a:buNone/>
            </a:pPr>
            <a:endParaRPr lang="en-GB" dirty="0" smtClean="0"/>
          </a:p>
          <a:p>
            <a:pPr marL="0" indent="0" algn="ctr">
              <a:buNone/>
            </a:pPr>
            <a:r>
              <a:rPr lang="en-GB" dirty="0" smtClean="0">
                <a:solidFill>
                  <a:schemeClr val="accent6">
                    <a:lumMod val="75000"/>
                  </a:schemeClr>
                </a:solidFill>
              </a:rPr>
              <a:t>Context</a:t>
            </a:r>
            <a:r>
              <a:rPr lang="en-GB" dirty="0">
                <a:solidFill>
                  <a:schemeClr val="accent6">
                    <a:lumMod val="75000"/>
                  </a:schemeClr>
                </a:solidFill>
              </a:rPr>
              <a:t>, Action, Result </a:t>
            </a:r>
            <a:r>
              <a:rPr lang="en-GB" dirty="0"/>
              <a:t>(CAR) is a formula that can </a:t>
            </a:r>
            <a:r>
              <a:rPr lang="en-GB" dirty="0" smtClean="0"/>
              <a:t>be </a:t>
            </a:r>
            <a:r>
              <a:rPr lang="en-GB" dirty="0"/>
              <a:t>really useful, especially when answering questions about skills which are commonplace</a:t>
            </a:r>
            <a:r>
              <a:rPr lang="en-GB" dirty="0" smtClean="0"/>
              <a:t>.</a:t>
            </a:r>
          </a:p>
          <a:p>
            <a:pPr marL="0" indent="0" algn="ctr">
              <a:buNone/>
            </a:pPr>
            <a:endParaRPr lang="en-GB" dirty="0"/>
          </a:p>
          <a:p>
            <a:pPr marL="0" indent="0">
              <a:buNone/>
            </a:pPr>
            <a:r>
              <a:rPr lang="en-GB" dirty="0" smtClean="0"/>
              <a:t>*  Sometimes refer to as </a:t>
            </a:r>
            <a:r>
              <a:rPr lang="en-GB" dirty="0" smtClean="0">
                <a:solidFill>
                  <a:schemeClr val="accent6">
                    <a:lumMod val="75000"/>
                  </a:schemeClr>
                </a:solidFill>
              </a:rPr>
              <a:t>S</a:t>
            </a:r>
            <a:r>
              <a:rPr lang="en-GB" dirty="0" smtClean="0"/>
              <a:t>ituation, </a:t>
            </a:r>
            <a:r>
              <a:rPr lang="en-GB" dirty="0" smtClean="0">
                <a:solidFill>
                  <a:schemeClr val="accent6">
                    <a:lumMod val="75000"/>
                  </a:schemeClr>
                </a:solidFill>
              </a:rPr>
              <a:t>T</a:t>
            </a:r>
            <a:r>
              <a:rPr lang="en-GB" dirty="0" smtClean="0"/>
              <a:t>ask, </a:t>
            </a:r>
            <a:r>
              <a:rPr lang="en-GB" dirty="0" smtClean="0">
                <a:solidFill>
                  <a:schemeClr val="accent6">
                    <a:lumMod val="75000"/>
                  </a:schemeClr>
                </a:solidFill>
              </a:rPr>
              <a:t>A</a:t>
            </a:r>
            <a:r>
              <a:rPr lang="en-GB" dirty="0" smtClean="0"/>
              <a:t>ction, 	</a:t>
            </a:r>
            <a:r>
              <a:rPr lang="en-GB" dirty="0" smtClean="0">
                <a:solidFill>
                  <a:schemeClr val="accent6">
                    <a:lumMod val="75000"/>
                  </a:schemeClr>
                </a:solidFill>
              </a:rPr>
              <a:t>R</a:t>
            </a:r>
            <a:r>
              <a:rPr lang="en-GB" dirty="0" smtClean="0"/>
              <a:t>esult </a:t>
            </a:r>
            <a:endParaRPr lang="en-GB" dirty="0"/>
          </a:p>
        </p:txBody>
      </p:sp>
    </p:spTree>
    <p:extLst>
      <p:ext uri="{BB962C8B-B14F-4D97-AF65-F5344CB8AC3E}">
        <p14:creationId xmlns:p14="http://schemas.microsoft.com/office/powerpoint/2010/main" val="106054316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solidFill>
                  <a:schemeClr val="accent6">
                    <a:lumMod val="75000"/>
                  </a:schemeClr>
                </a:solidFill>
              </a:rPr>
              <a:t>							Activity 3</a:t>
            </a:r>
            <a:endParaRPr lang="en-GB" i="1"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marL="0" indent="0" algn="ctr">
              <a:buNone/>
            </a:pPr>
            <a:endParaRPr lang="en-GB" sz="4000" dirty="0" smtClean="0">
              <a:solidFill>
                <a:schemeClr val="accent6">
                  <a:lumMod val="75000"/>
                </a:schemeClr>
              </a:solidFill>
            </a:endParaRPr>
          </a:p>
          <a:p>
            <a:pPr marL="0" indent="0" algn="ctr">
              <a:buNone/>
            </a:pPr>
            <a:endParaRPr lang="en-GB" sz="4000" dirty="0">
              <a:solidFill>
                <a:schemeClr val="accent6">
                  <a:lumMod val="75000"/>
                </a:schemeClr>
              </a:solidFill>
            </a:endParaRPr>
          </a:p>
          <a:p>
            <a:pPr marL="0" indent="0" algn="ctr">
              <a:buNone/>
            </a:pPr>
            <a:r>
              <a:rPr lang="en-GB" sz="4000" dirty="0" smtClean="0">
                <a:solidFill>
                  <a:schemeClr val="accent6">
                    <a:lumMod val="75000"/>
                  </a:schemeClr>
                </a:solidFill>
              </a:rPr>
              <a:t>Responding to a competency question with a structured answer</a:t>
            </a:r>
          </a:p>
          <a:p>
            <a:pPr marL="0" indent="0" algn="ctr">
              <a:buNone/>
            </a:pPr>
            <a:endParaRPr lang="en-GB" sz="4000" dirty="0">
              <a:solidFill>
                <a:schemeClr val="accent6">
                  <a:lumMod val="75000"/>
                </a:schemeClr>
              </a:solidFill>
            </a:endParaRPr>
          </a:p>
          <a:p>
            <a:pPr marL="0" indent="0" algn="ctr">
              <a:buNone/>
            </a:pPr>
            <a:r>
              <a:rPr lang="en-GB" sz="2400" dirty="0">
                <a:hlinkClick r:id="rId2"/>
              </a:rPr>
              <a:t>Answering competency type questions on applications - Kent</a:t>
            </a:r>
            <a:endParaRPr lang="en-GB" sz="2400" dirty="0"/>
          </a:p>
          <a:p>
            <a:pPr marL="0" indent="0" algn="ctr">
              <a:buNone/>
            </a:pPr>
            <a:endParaRPr lang="en-GB" sz="4000" dirty="0" smtClean="0">
              <a:solidFill>
                <a:schemeClr val="accent6">
                  <a:lumMod val="75000"/>
                </a:schemeClr>
              </a:solidFill>
            </a:endParaRPr>
          </a:p>
          <a:p>
            <a:pPr marL="0" indent="0" algn="ctr">
              <a:buNone/>
            </a:pPr>
            <a:endParaRPr lang="en-GB" sz="4000" dirty="0">
              <a:solidFill>
                <a:schemeClr val="accent6">
                  <a:lumMod val="75000"/>
                </a:schemeClr>
              </a:solidFill>
            </a:endParaRPr>
          </a:p>
        </p:txBody>
      </p:sp>
    </p:spTree>
    <p:extLst>
      <p:ext uri="{BB962C8B-B14F-4D97-AF65-F5344CB8AC3E}">
        <p14:creationId xmlns:p14="http://schemas.microsoft.com/office/powerpoint/2010/main" val="264308834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a:t>
            </a:r>
            <a:r>
              <a:rPr lang="en-GB" dirty="0" smtClean="0">
                <a:solidFill>
                  <a:schemeClr val="accent6">
                    <a:lumMod val="75000"/>
                  </a:schemeClr>
                </a:solidFill>
              </a:rPr>
              <a:t>Personal statements</a:t>
            </a:r>
            <a:endParaRPr lang="en-GB" dirty="0">
              <a:solidFill>
                <a:schemeClr val="accent6">
                  <a:lumMod val="75000"/>
                </a:schemeClr>
              </a:solidFill>
            </a:endParaRPr>
          </a:p>
        </p:txBody>
      </p:sp>
      <p:sp>
        <p:nvSpPr>
          <p:cNvPr id="3" name="Content Placeholder 2"/>
          <p:cNvSpPr>
            <a:spLocks noGrp="1"/>
          </p:cNvSpPr>
          <p:nvPr>
            <p:ph idx="1"/>
          </p:nvPr>
        </p:nvSpPr>
        <p:spPr/>
        <p:txBody>
          <a:bodyPr>
            <a:normAutofit fontScale="77500" lnSpcReduction="20000"/>
          </a:bodyPr>
          <a:lstStyle/>
          <a:p>
            <a:r>
              <a:rPr lang="en-GB" dirty="0" smtClean="0">
                <a:solidFill>
                  <a:schemeClr val="accent6">
                    <a:lumMod val="75000"/>
                  </a:schemeClr>
                </a:solidFill>
              </a:rPr>
              <a:t>Interest </a:t>
            </a:r>
            <a:r>
              <a:rPr lang="en-GB" dirty="0">
                <a:solidFill>
                  <a:schemeClr val="accent6">
                    <a:lumMod val="75000"/>
                  </a:schemeClr>
                </a:solidFill>
              </a:rPr>
              <a:t>in </a:t>
            </a:r>
            <a:r>
              <a:rPr lang="en-GB" dirty="0" smtClean="0">
                <a:solidFill>
                  <a:schemeClr val="accent6">
                    <a:lumMod val="75000"/>
                  </a:schemeClr>
                </a:solidFill>
              </a:rPr>
              <a:t>the </a:t>
            </a:r>
            <a:r>
              <a:rPr lang="en-GB" dirty="0">
                <a:solidFill>
                  <a:schemeClr val="accent6">
                    <a:lumMod val="75000"/>
                  </a:schemeClr>
                </a:solidFill>
              </a:rPr>
              <a:t>organisation </a:t>
            </a:r>
            <a:r>
              <a:rPr lang="en-GB" dirty="0"/>
              <a:t>– the employer will want to see that you understand what makes their organisation different, and that you understand their products or </a:t>
            </a:r>
            <a:r>
              <a:rPr lang="en-GB" dirty="0" smtClean="0"/>
              <a:t>clients.</a:t>
            </a:r>
          </a:p>
          <a:p>
            <a:r>
              <a:rPr lang="en-GB" dirty="0" smtClean="0">
                <a:solidFill>
                  <a:schemeClr val="accent6">
                    <a:lumMod val="75000"/>
                  </a:schemeClr>
                </a:solidFill>
              </a:rPr>
              <a:t>Interest </a:t>
            </a:r>
            <a:r>
              <a:rPr lang="en-GB" dirty="0">
                <a:solidFill>
                  <a:schemeClr val="accent6">
                    <a:lumMod val="75000"/>
                  </a:schemeClr>
                </a:solidFill>
              </a:rPr>
              <a:t>in </a:t>
            </a:r>
            <a:r>
              <a:rPr lang="en-GB" dirty="0"/>
              <a:t>this particular </a:t>
            </a:r>
            <a:r>
              <a:rPr lang="en-GB" dirty="0">
                <a:solidFill>
                  <a:schemeClr val="accent6">
                    <a:lumMod val="75000"/>
                  </a:schemeClr>
                </a:solidFill>
              </a:rPr>
              <a:t>role</a:t>
            </a:r>
            <a:r>
              <a:rPr lang="en-GB" dirty="0"/>
              <a:t>?  Show where your interest and motivation has come from, and that you understand the realities of the role. </a:t>
            </a:r>
            <a:endParaRPr lang="en-GB" dirty="0" smtClean="0"/>
          </a:p>
          <a:p>
            <a:r>
              <a:rPr lang="en-GB" dirty="0"/>
              <a:t>T</a:t>
            </a:r>
            <a:r>
              <a:rPr lang="en-GB" dirty="0" smtClean="0"/>
              <a:t>ake </a:t>
            </a:r>
            <a:r>
              <a:rPr lang="en-GB" dirty="0">
                <a:solidFill>
                  <a:schemeClr val="accent6">
                    <a:lumMod val="75000"/>
                  </a:schemeClr>
                </a:solidFill>
              </a:rPr>
              <a:t>each point </a:t>
            </a:r>
            <a:r>
              <a:rPr lang="en-GB" dirty="0"/>
              <a:t>on the job description </a:t>
            </a:r>
            <a:r>
              <a:rPr lang="en-GB" dirty="0">
                <a:solidFill>
                  <a:schemeClr val="accent6">
                    <a:lumMod val="75000"/>
                  </a:schemeClr>
                </a:solidFill>
              </a:rPr>
              <a:t>in </a:t>
            </a:r>
            <a:r>
              <a:rPr lang="en-GB" dirty="0" smtClean="0">
                <a:solidFill>
                  <a:schemeClr val="accent6">
                    <a:lumMod val="75000"/>
                  </a:schemeClr>
                </a:solidFill>
              </a:rPr>
              <a:t>turn</a:t>
            </a:r>
            <a:r>
              <a:rPr lang="en-GB" dirty="0" smtClean="0"/>
              <a:t>, </a:t>
            </a:r>
            <a:r>
              <a:rPr lang="en-GB" dirty="0" smtClean="0">
                <a:solidFill>
                  <a:schemeClr val="accent6">
                    <a:lumMod val="75000"/>
                  </a:schemeClr>
                </a:solidFill>
              </a:rPr>
              <a:t>use </a:t>
            </a:r>
            <a:r>
              <a:rPr lang="en-GB" dirty="0">
                <a:solidFill>
                  <a:schemeClr val="accent6">
                    <a:lumMod val="75000"/>
                  </a:schemeClr>
                </a:solidFill>
              </a:rPr>
              <a:t>the CAR structure</a:t>
            </a:r>
            <a:r>
              <a:rPr lang="en-GB" dirty="0"/>
              <a:t> </a:t>
            </a:r>
            <a:r>
              <a:rPr lang="en-GB" dirty="0" smtClean="0"/>
              <a:t>to provide </a:t>
            </a:r>
            <a:r>
              <a:rPr lang="en-GB" dirty="0"/>
              <a:t>examples of your ability to perform these tasks. </a:t>
            </a:r>
            <a:r>
              <a:rPr lang="en-GB" dirty="0" smtClean="0">
                <a:solidFill>
                  <a:schemeClr val="accent6">
                    <a:lumMod val="75000"/>
                  </a:schemeClr>
                </a:solidFill>
              </a:rPr>
              <a:t>Many use a matrix system.</a:t>
            </a:r>
            <a:endParaRPr lang="en-GB" dirty="0">
              <a:solidFill>
                <a:schemeClr val="accent6">
                  <a:lumMod val="75000"/>
                </a:schemeClr>
              </a:solidFill>
            </a:endParaRPr>
          </a:p>
          <a:p>
            <a:r>
              <a:rPr lang="en-GB" dirty="0" smtClean="0">
                <a:solidFill>
                  <a:schemeClr val="accent6">
                    <a:lumMod val="75000"/>
                  </a:schemeClr>
                </a:solidFill>
              </a:rPr>
              <a:t>Use </a:t>
            </a:r>
            <a:r>
              <a:rPr lang="en-GB" dirty="0">
                <a:solidFill>
                  <a:schemeClr val="accent6">
                    <a:lumMod val="75000"/>
                  </a:schemeClr>
                </a:solidFill>
              </a:rPr>
              <a:t>examples </a:t>
            </a:r>
            <a:r>
              <a:rPr lang="en-GB" dirty="0"/>
              <a:t>from your previous jobs, volunteering,  extra-curricular activities or from course work to do this. </a:t>
            </a:r>
            <a:endParaRPr lang="en-GB" dirty="0" smtClean="0"/>
          </a:p>
          <a:p>
            <a:endParaRPr lang="en-GB" dirty="0"/>
          </a:p>
        </p:txBody>
      </p:sp>
    </p:spTree>
    <p:extLst>
      <p:ext uri="{BB962C8B-B14F-4D97-AF65-F5344CB8AC3E}">
        <p14:creationId xmlns:p14="http://schemas.microsoft.com/office/powerpoint/2010/main" val="283147088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274640"/>
            <a:ext cx="6563072" cy="1143000"/>
          </a:xfrm>
        </p:spPr>
        <p:txBody>
          <a:bodyPr/>
          <a:lstStyle/>
          <a:p>
            <a:r>
              <a:rPr lang="en-GB" dirty="0" smtClean="0">
                <a:hlinkClick r:id="rId2"/>
              </a:rPr>
              <a:t>Psychometric tests</a:t>
            </a:r>
            <a:endParaRPr lang="en-GB" dirty="0"/>
          </a:p>
        </p:txBody>
      </p:sp>
      <p:sp>
        <p:nvSpPr>
          <p:cNvPr id="3" name="Content Placeholder 2"/>
          <p:cNvSpPr>
            <a:spLocks noGrp="1"/>
          </p:cNvSpPr>
          <p:nvPr>
            <p:ph idx="1"/>
          </p:nvPr>
        </p:nvSpPr>
        <p:spPr/>
        <p:txBody>
          <a:bodyPr>
            <a:normAutofit lnSpcReduction="10000"/>
          </a:bodyPr>
          <a:lstStyle/>
          <a:p>
            <a:r>
              <a:rPr lang="en-GB" dirty="0" smtClean="0"/>
              <a:t>An early filtering system used for graduate schemes by large employers.</a:t>
            </a:r>
          </a:p>
          <a:p>
            <a:r>
              <a:rPr lang="en-GB" dirty="0" smtClean="0"/>
              <a:t>Impersonal, standardised and objective – practice tests are widely available</a:t>
            </a:r>
          </a:p>
          <a:p>
            <a:r>
              <a:rPr lang="en-GB" dirty="0" smtClean="0"/>
              <a:t>Can include numerical, verbal, non- verbal and logical reasoning</a:t>
            </a:r>
          </a:p>
          <a:p>
            <a:r>
              <a:rPr lang="en-GB" dirty="0" smtClean="0"/>
              <a:t>Inductive reasoning tests liked by employers focused on technical innovation. Tests logical problem solving</a:t>
            </a:r>
            <a:endParaRPr lang="en-GB" dirty="0"/>
          </a:p>
        </p:txBody>
      </p:sp>
    </p:spTree>
    <p:extLst>
      <p:ext uri="{BB962C8B-B14F-4D97-AF65-F5344CB8AC3E}">
        <p14:creationId xmlns:p14="http://schemas.microsoft.com/office/powerpoint/2010/main" val="71394409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b="1" dirty="0" smtClean="0">
                <a:solidFill>
                  <a:schemeClr val="accent6">
                    <a:lumMod val="75000"/>
                  </a:schemeClr>
                </a:solidFill>
              </a:rPr>
              <a:t>This session will:</a:t>
            </a:r>
            <a:endParaRPr lang="en-GB" b="1" dirty="0">
              <a:solidFill>
                <a:schemeClr val="accent6">
                  <a:lumMod val="75000"/>
                </a:schemeClr>
              </a:solidFill>
            </a:endParaRPr>
          </a:p>
        </p:txBody>
      </p:sp>
      <p:sp>
        <p:nvSpPr>
          <p:cNvPr id="3" name="Content Placeholder 2"/>
          <p:cNvSpPr>
            <a:spLocks noGrp="1"/>
          </p:cNvSpPr>
          <p:nvPr>
            <p:ph idx="1"/>
          </p:nvPr>
        </p:nvSpPr>
        <p:spPr/>
        <p:txBody>
          <a:bodyPr/>
          <a:lstStyle/>
          <a:p>
            <a:pPr marL="0" indent="0">
              <a:buNone/>
            </a:pPr>
            <a:r>
              <a:rPr lang="en-GB" dirty="0" smtClean="0"/>
              <a:t>Explore:</a:t>
            </a:r>
          </a:p>
          <a:p>
            <a:r>
              <a:rPr lang="en-GB" dirty="0" smtClean="0"/>
              <a:t>The different types of graduate applications</a:t>
            </a:r>
          </a:p>
          <a:p>
            <a:r>
              <a:rPr lang="en-GB" dirty="0" smtClean="0"/>
              <a:t>What to expect</a:t>
            </a:r>
          </a:p>
          <a:p>
            <a:r>
              <a:rPr lang="en-GB" dirty="0" smtClean="0"/>
              <a:t>How to approach them</a:t>
            </a:r>
          </a:p>
          <a:p>
            <a:r>
              <a:rPr lang="en-GB" dirty="0" smtClean="0"/>
              <a:t>Some useful resources</a:t>
            </a:r>
          </a:p>
          <a:p>
            <a:r>
              <a:rPr lang="en-GB" dirty="0" smtClean="0"/>
              <a:t>Support from the Careers Service</a:t>
            </a:r>
          </a:p>
          <a:p>
            <a:endParaRPr lang="en-GB" dirty="0" smtClean="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6070759"/>
            <a:ext cx="1684800" cy="479772"/>
          </a:xfrm>
          <a:prstGeom prst="rect">
            <a:avLst/>
          </a:prstGeom>
        </p:spPr>
      </p:pic>
    </p:spTree>
    <p:extLst>
      <p:ext uri="{BB962C8B-B14F-4D97-AF65-F5344CB8AC3E}">
        <p14:creationId xmlns:p14="http://schemas.microsoft.com/office/powerpoint/2010/main" val="94569437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6">
                    <a:lumMod val="75000"/>
                  </a:schemeClr>
                </a:solidFill>
                <a:hlinkClick r:id="rId2"/>
              </a:rPr>
              <a:t>CVs</a:t>
            </a:r>
            <a:endParaRPr lang="en-GB" dirty="0">
              <a:solidFill>
                <a:schemeClr val="accent6">
                  <a:lumMod val="75000"/>
                </a:schemeClr>
              </a:solidFill>
            </a:endParaRPr>
          </a:p>
        </p:txBody>
      </p:sp>
      <p:sp>
        <p:nvSpPr>
          <p:cNvPr id="3" name="Content Placeholder 2"/>
          <p:cNvSpPr>
            <a:spLocks noGrp="1"/>
          </p:cNvSpPr>
          <p:nvPr>
            <p:ph idx="1"/>
          </p:nvPr>
        </p:nvSpPr>
        <p:spPr>
          <a:xfrm>
            <a:off x="457200" y="1417640"/>
            <a:ext cx="8229600" cy="4708525"/>
          </a:xfrm>
        </p:spPr>
        <p:txBody>
          <a:bodyPr>
            <a:normAutofit fontScale="92500" lnSpcReduction="20000"/>
          </a:bodyPr>
          <a:lstStyle/>
          <a:p>
            <a:pPr marL="0" indent="0">
              <a:buNone/>
            </a:pPr>
            <a:r>
              <a:rPr lang="en-GB" dirty="0" smtClean="0"/>
              <a:t>Adapt according to skills required, the employer, the market in which it sits and the role on offer.</a:t>
            </a:r>
          </a:p>
          <a:p>
            <a:r>
              <a:rPr lang="en-GB" dirty="0" smtClean="0"/>
              <a:t>For IT positions you may want to consider a ‘skills based’ CV</a:t>
            </a:r>
          </a:p>
          <a:p>
            <a:pPr lvl="1"/>
            <a:r>
              <a:rPr lang="en-GB" dirty="0" smtClean="0"/>
              <a:t>Draws the eye to skills and helps if skills have not been directly developed ‘on the job’</a:t>
            </a:r>
          </a:p>
          <a:p>
            <a:pPr marL="0" indent="0" fontAlgn="base">
              <a:buNone/>
            </a:pPr>
            <a:r>
              <a:rPr lang="en-GB" dirty="0"/>
              <a:t>It's important to:</a:t>
            </a:r>
          </a:p>
          <a:p>
            <a:pPr lvl="1" fontAlgn="base"/>
            <a:r>
              <a:rPr lang="en-GB" dirty="0">
                <a:solidFill>
                  <a:schemeClr val="accent6">
                    <a:lumMod val="75000"/>
                  </a:schemeClr>
                </a:solidFill>
              </a:rPr>
              <a:t>position</a:t>
            </a:r>
            <a:r>
              <a:rPr lang="en-GB" dirty="0"/>
              <a:t> your skills profile prominently;</a:t>
            </a:r>
          </a:p>
          <a:p>
            <a:pPr lvl="1" fontAlgn="base"/>
            <a:r>
              <a:rPr lang="en-GB" dirty="0">
                <a:solidFill>
                  <a:schemeClr val="accent6">
                    <a:lumMod val="75000"/>
                  </a:schemeClr>
                </a:solidFill>
              </a:rPr>
              <a:t>match</a:t>
            </a:r>
            <a:r>
              <a:rPr lang="en-GB" dirty="0"/>
              <a:t> skills with the role profile and use the same headings;</a:t>
            </a:r>
          </a:p>
          <a:p>
            <a:pPr lvl="1" fontAlgn="base"/>
            <a:r>
              <a:rPr lang="en-GB" dirty="0"/>
              <a:t>provide </a:t>
            </a:r>
            <a:r>
              <a:rPr lang="en-GB" dirty="0">
                <a:solidFill>
                  <a:schemeClr val="accent6">
                    <a:lumMod val="75000"/>
                  </a:schemeClr>
                </a:solidFill>
              </a:rPr>
              <a:t>evidence </a:t>
            </a:r>
            <a:r>
              <a:rPr lang="en-GB" dirty="0"/>
              <a:t>of how you've used your skill in a real life situation.</a:t>
            </a:r>
          </a:p>
          <a:p>
            <a:endParaRPr lang="en-GB" dirty="0" smtClean="0"/>
          </a:p>
          <a:p>
            <a:endParaRPr lang="en-GB" dirty="0"/>
          </a:p>
        </p:txBody>
      </p:sp>
    </p:spTree>
    <p:extLst>
      <p:ext uri="{BB962C8B-B14F-4D97-AF65-F5344CB8AC3E}">
        <p14:creationId xmlns:p14="http://schemas.microsoft.com/office/powerpoint/2010/main" val="391927637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0"/>
            <a:ext cx="8229600" cy="922112"/>
          </a:xfrm>
        </p:spPr>
        <p:txBody>
          <a:bodyPr>
            <a:normAutofit/>
          </a:bodyPr>
          <a:lstStyle/>
          <a:p>
            <a:r>
              <a:rPr lang="en-GB" dirty="0" smtClean="0"/>
              <a:t>								</a:t>
            </a:r>
            <a:r>
              <a:rPr lang="en-GB" dirty="0">
                <a:solidFill>
                  <a:schemeClr val="accent6">
                    <a:lumMod val="75000"/>
                  </a:schemeClr>
                </a:solidFill>
              </a:rPr>
              <a:t>I</a:t>
            </a:r>
            <a:r>
              <a:rPr lang="en-GB" dirty="0" smtClean="0">
                <a:solidFill>
                  <a:schemeClr val="accent6">
                    <a:lumMod val="75000"/>
                  </a:schemeClr>
                </a:solidFill>
              </a:rPr>
              <a:t>nclude</a:t>
            </a:r>
            <a:endParaRPr lang="en-GB" dirty="0">
              <a:solidFill>
                <a:schemeClr val="accent6">
                  <a:lumMod val="75000"/>
                </a:schemeClr>
              </a:solidFill>
            </a:endParaRPr>
          </a:p>
        </p:txBody>
      </p:sp>
      <p:sp>
        <p:nvSpPr>
          <p:cNvPr id="3" name="Content Placeholder 2"/>
          <p:cNvSpPr>
            <a:spLocks noGrp="1"/>
          </p:cNvSpPr>
          <p:nvPr>
            <p:ph idx="1"/>
          </p:nvPr>
        </p:nvSpPr>
        <p:spPr>
          <a:xfrm>
            <a:off x="455645" y="1196752"/>
            <a:ext cx="8229600" cy="5453785"/>
          </a:xfrm>
        </p:spPr>
        <p:txBody>
          <a:bodyPr>
            <a:normAutofit fontScale="92500" lnSpcReduction="20000"/>
          </a:bodyPr>
          <a:lstStyle/>
          <a:p>
            <a:r>
              <a:rPr lang="en-GB" dirty="0" smtClean="0">
                <a:solidFill>
                  <a:schemeClr val="accent6">
                    <a:lumMod val="75000"/>
                  </a:schemeClr>
                </a:solidFill>
              </a:rPr>
              <a:t>Personal </a:t>
            </a:r>
            <a:r>
              <a:rPr lang="en-GB" dirty="0">
                <a:solidFill>
                  <a:schemeClr val="accent6">
                    <a:lumMod val="75000"/>
                  </a:schemeClr>
                </a:solidFill>
              </a:rPr>
              <a:t>details</a:t>
            </a:r>
            <a:r>
              <a:rPr lang="en-GB" dirty="0"/>
              <a:t>: </a:t>
            </a:r>
            <a:r>
              <a:rPr lang="en-GB" sz="2200" dirty="0"/>
              <a:t>name and contact details</a:t>
            </a:r>
            <a:r>
              <a:rPr lang="en-GB" sz="2200" dirty="0" smtClean="0"/>
              <a:t>.</a:t>
            </a:r>
          </a:p>
          <a:p>
            <a:r>
              <a:rPr lang="en-GB" sz="3500" dirty="0" smtClean="0">
                <a:solidFill>
                  <a:schemeClr val="accent6">
                    <a:lumMod val="75000"/>
                  </a:schemeClr>
                </a:solidFill>
              </a:rPr>
              <a:t>Career objective/profile</a:t>
            </a:r>
            <a:endParaRPr lang="en-GB" sz="3500" dirty="0">
              <a:solidFill>
                <a:schemeClr val="accent6">
                  <a:lumMod val="75000"/>
                </a:schemeClr>
              </a:solidFill>
            </a:endParaRPr>
          </a:p>
          <a:p>
            <a:r>
              <a:rPr lang="en-GB" dirty="0">
                <a:solidFill>
                  <a:schemeClr val="accent6">
                    <a:lumMod val="75000"/>
                  </a:schemeClr>
                </a:solidFill>
              </a:rPr>
              <a:t>Educational background and academic details </a:t>
            </a:r>
            <a:r>
              <a:rPr lang="en-GB" sz="2600" dirty="0"/>
              <a:t>– </a:t>
            </a:r>
            <a:r>
              <a:rPr lang="en-GB" sz="2200" dirty="0" smtClean="0"/>
              <a:t>list key </a:t>
            </a:r>
            <a:r>
              <a:rPr lang="en-GB" sz="2200" dirty="0"/>
              <a:t>modules </a:t>
            </a:r>
            <a:r>
              <a:rPr lang="en-GB" sz="2200" dirty="0" smtClean="0"/>
              <a:t>that </a:t>
            </a:r>
            <a:r>
              <a:rPr lang="en-GB" sz="2200" dirty="0"/>
              <a:t>are particularly relevant to the </a:t>
            </a:r>
            <a:r>
              <a:rPr lang="en-GB" sz="2200" dirty="0" smtClean="0"/>
              <a:t>job. Grades?</a:t>
            </a:r>
            <a:endParaRPr lang="en-GB" sz="2200" dirty="0"/>
          </a:p>
          <a:p>
            <a:r>
              <a:rPr lang="en-GB" dirty="0" smtClean="0">
                <a:solidFill>
                  <a:schemeClr val="accent6">
                    <a:lumMod val="75000"/>
                  </a:schemeClr>
                </a:solidFill>
              </a:rPr>
              <a:t>Relevant </a:t>
            </a:r>
            <a:r>
              <a:rPr lang="en-GB" dirty="0">
                <a:solidFill>
                  <a:schemeClr val="accent6">
                    <a:lumMod val="75000"/>
                  </a:schemeClr>
                </a:solidFill>
              </a:rPr>
              <a:t>technologies and </a:t>
            </a:r>
            <a:r>
              <a:rPr lang="en-GB" dirty="0" smtClean="0">
                <a:solidFill>
                  <a:schemeClr val="accent6">
                    <a:lumMod val="75000"/>
                  </a:schemeClr>
                </a:solidFill>
              </a:rPr>
              <a:t>other required skills </a:t>
            </a:r>
            <a:r>
              <a:rPr lang="en-GB" sz="2200" dirty="0" smtClean="0">
                <a:solidFill>
                  <a:schemeClr val="accent6">
                    <a:lumMod val="75000"/>
                  </a:schemeClr>
                </a:solidFill>
              </a:rPr>
              <a:t>(could go before education)</a:t>
            </a:r>
            <a:r>
              <a:rPr lang="en-GB" dirty="0" smtClean="0"/>
              <a:t>, </a:t>
            </a:r>
            <a:r>
              <a:rPr lang="en-GB" sz="2400" dirty="0"/>
              <a:t>including brief information on your level of experience.</a:t>
            </a:r>
          </a:p>
          <a:p>
            <a:r>
              <a:rPr lang="en-GB" sz="3000" dirty="0">
                <a:solidFill>
                  <a:schemeClr val="accent6">
                    <a:lumMod val="75000"/>
                  </a:schemeClr>
                </a:solidFill>
              </a:rPr>
              <a:t>W</a:t>
            </a:r>
            <a:r>
              <a:rPr lang="en-GB" sz="3000" dirty="0" smtClean="0">
                <a:solidFill>
                  <a:schemeClr val="accent6">
                    <a:lumMod val="75000"/>
                  </a:schemeClr>
                </a:solidFill>
              </a:rPr>
              <a:t>ork experience</a:t>
            </a:r>
            <a:r>
              <a:rPr lang="en-GB" sz="3000" dirty="0"/>
              <a:t> </a:t>
            </a:r>
            <a:r>
              <a:rPr lang="en-GB" sz="3000" dirty="0" smtClean="0"/>
              <a:t>&amp; </a:t>
            </a:r>
            <a:r>
              <a:rPr lang="en-GB" sz="3000" dirty="0">
                <a:solidFill>
                  <a:schemeClr val="accent6">
                    <a:lumMod val="75000"/>
                  </a:schemeClr>
                </a:solidFill>
              </a:rPr>
              <a:t>relevant </a:t>
            </a:r>
            <a:r>
              <a:rPr lang="en-GB" sz="3000" dirty="0" smtClean="0">
                <a:solidFill>
                  <a:schemeClr val="accent6">
                    <a:lumMod val="75000"/>
                  </a:schemeClr>
                </a:solidFill>
              </a:rPr>
              <a:t>projects </a:t>
            </a:r>
            <a:r>
              <a:rPr lang="en-GB" sz="2200" dirty="0" smtClean="0">
                <a:solidFill>
                  <a:schemeClr val="accent6">
                    <a:lumMod val="75000"/>
                  </a:schemeClr>
                </a:solidFill>
              </a:rPr>
              <a:t>(could include relevant technologies and skills if not listed separately</a:t>
            </a:r>
            <a:r>
              <a:rPr lang="en-GB" sz="3000" dirty="0" smtClean="0">
                <a:solidFill>
                  <a:schemeClr val="accent6">
                    <a:lumMod val="75000"/>
                  </a:schemeClr>
                </a:solidFill>
              </a:rPr>
              <a:t>)</a:t>
            </a:r>
            <a:r>
              <a:rPr lang="en-GB" sz="3000" dirty="0" smtClean="0"/>
              <a:t> </a:t>
            </a:r>
            <a:r>
              <a:rPr lang="en-GB" sz="2400" dirty="0" smtClean="0"/>
              <a:t>that </a:t>
            </a:r>
            <a:r>
              <a:rPr lang="en-GB" sz="2400" dirty="0"/>
              <a:t>support your application.</a:t>
            </a:r>
          </a:p>
          <a:p>
            <a:r>
              <a:rPr lang="en-GB" sz="3000" dirty="0">
                <a:solidFill>
                  <a:schemeClr val="accent6">
                    <a:lumMod val="75000"/>
                  </a:schemeClr>
                </a:solidFill>
              </a:rPr>
              <a:t>Further interests</a:t>
            </a:r>
            <a:r>
              <a:rPr lang="en-GB" dirty="0"/>
              <a:t>: </a:t>
            </a:r>
            <a:r>
              <a:rPr lang="en-GB" sz="2400" dirty="0"/>
              <a:t>include activities that show off general skills and show that you are a well-rounded human being</a:t>
            </a:r>
            <a:r>
              <a:rPr lang="en-GB" sz="2400" dirty="0" smtClean="0"/>
              <a:t>.</a:t>
            </a:r>
          </a:p>
          <a:p>
            <a:r>
              <a:rPr lang="en-GB" sz="3000" dirty="0" smtClean="0">
                <a:solidFill>
                  <a:schemeClr val="accent6">
                    <a:lumMod val="75000"/>
                  </a:schemeClr>
                </a:solidFill>
              </a:rPr>
              <a:t>Referees x 2 – </a:t>
            </a:r>
            <a:r>
              <a:rPr lang="en-GB" sz="2600" dirty="0" smtClean="0"/>
              <a:t>academic and employer?</a:t>
            </a:r>
            <a:endParaRPr lang="en-GB" sz="2600" dirty="0"/>
          </a:p>
          <a:p>
            <a:pPr marL="0" indent="0">
              <a:buNone/>
            </a:pPr>
            <a:endParaRPr lang="en-GB" dirty="0"/>
          </a:p>
        </p:txBody>
      </p:sp>
    </p:spTree>
    <p:extLst>
      <p:ext uri="{BB962C8B-B14F-4D97-AF65-F5344CB8AC3E}">
        <p14:creationId xmlns:p14="http://schemas.microsoft.com/office/powerpoint/2010/main" val="102498402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endParaRPr lang="en-GB" dirty="0"/>
          </a:p>
          <a:p>
            <a:pPr marL="0" indent="0" algn="ctr">
              <a:buNone/>
            </a:pPr>
            <a:r>
              <a:rPr lang="en-GB" dirty="0" smtClean="0"/>
              <a:t>How might you approach this advert?</a:t>
            </a:r>
          </a:p>
          <a:p>
            <a:pPr marL="0" indent="0" algn="ctr">
              <a:buNone/>
            </a:pPr>
            <a:r>
              <a:rPr lang="en-GB" dirty="0" smtClean="0">
                <a:hlinkClick r:id="rId2"/>
              </a:rPr>
              <a:t>Junior Full Stack Software Engineer</a:t>
            </a:r>
            <a:endParaRPr lang="en-GB" dirty="0"/>
          </a:p>
        </p:txBody>
      </p:sp>
    </p:spTree>
    <p:extLst>
      <p:ext uri="{BB962C8B-B14F-4D97-AF65-F5344CB8AC3E}">
        <p14:creationId xmlns:p14="http://schemas.microsoft.com/office/powerpoint/2010/main" val="21620739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dirty="0" smtClean="0">
                <a:solidFill>
                  <a:schemeClr val="accent6">
                    <a:lumMod val="75000"/>
                  </a:schemeClr>
                </a:solidFill>
              </a:rPr>
              <a:t>Speculative applications</a:t>
            </a:r>
            <a:endParaRPr lang="en-GB"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r>
              <a:rPr lang="en-GB" dirty="0" smtClean="0"/>
              <a:t>Good way to approach small employers</a:t>
            </a:r>
          </a:p>
          <a:p>
            <a:r>
              <a:rPr lang="en-GB" dirty="0" smtClean="0"/>
              <a:t>Needs to be targeted</a:t>
            </a:r>
          </a:p>
          <a:p>
            <a:r>
              <a:rPr lang="en-GB" dirty="0" smtClean="0"/>
              <a:t>Research a number of employers of interest- </a:t>
            </a:r>
            <a:r>
              <a:rPr lang="en-GB" sz="2400" dirty="0"/>
              <a:t>r</a:t>
            </a:r>
            <a:r>
              <a:rPr lang="en-GB" sz="2400" dirty="0" smtClean="0"/>
              <a:t>egional, start ups, alumni links, </a:t>
            </a:r>
            <a:r>
              <a:rPr lang="en-GB" sz="2400" dirty="0" smtClean="0">
                <a:hlinkClick r:id="rId2"/>
              </a:rPr>
              <a:t>directories</a:t>
            </a:r>
            <a:r>
              <a:rPr lang="en-GB" sz="2400" dirty="0" smtClean="0"/>
              <a:t>, websites, LinkedIn, network contacts….</a:t>
            </a:r>
          </a:p>
          <a:p>
            <a:r>
              <a:rPr lang="en-GB" dirty="0" smtClean="0"/>
              <a:t>What sort of company are they, what sort of work do they do and who do they employ?</a:t>
            </a:r>
          </a:p>
          <a:p>
            <a:r>
              <a:rPr lang="en-GB" dirty="0" smtClean="0"/>
              <a:t>Find a named contact </a:t>
            </a:r>
            <a:r>
              <a:rPr lang="en-GB" sz="2000" dirty="0" smtClean="0"/>
              <a:t>(you may already have one)</a:t>
            </a:r>
            <a:r>
              <a:rPr lang="en-GB" dirty="0" smtClean="0"/>
              <a:t> – drop them an email – courtesy call…..</a:t>
            </a:r>
            <a:endParaRPr lang="en-GB" dirty="0"/>
          </a:p>
        </p:txBody>
      </p:sp>
    </p:spTree>
    <p:extLst>
      <p:ext uri="{BB962C8B-B14F-4D97-AF65-F5344CB8AC3E}">
        <p14:creationId xmlns:p14="http://schemas.microsoft.com/office/powerpoint/2010/main" val="419800580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6">
                    <a:lumMod val="75000"/>
                  </a:schemeClr>
                </a:solidFill>
              </a:rPr>
              <a:t>When applying</a:t>
            </a:r>
            <a:endParaRPr lang="en-GB"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10000"/>
          </a:bodyPr>
          <a:lstStyle/>
          <a:p>
            <a:r>
              <a:rPr lang="en-GB" dirty="0"/>
              <a:t>B</a:t>
            </a:r>
            <a:r>
              <a:rPr lang="en-GB" dirty="0" smtClean="0"/>
              <a:t>e clear about what you are looking for </a:t>
            </a:r>
            <a:r>
              <a:rPr lang="en-GB" sz="1900" dirty="0" smtClean="0">
                <a:solidFill>
                  <a:schemeClr val="accent6">
                    <a:lumMod val="75000"/>
                  </a:schemeClr>
                </a:solidFill>
              </a:rPr>
              <a:t>(covering letter)</a:t>
            </a:r>
          </a:p>
          <a:p>
            <a:r>
              <a:rPr lang="en-GB" dirty="0" smtClean="0"/>
              <a:t>Emphasise what you can do for the company rather than what you want from them</a:t>
            </a:r>
          </a:p>
          <a:p>
            <a:r>
              <a:rPr lang="en-GB" dirty="0"/>
              <a:t>I</a:t>
            </a:r>
            <a:r>
              <a:rPr lang="en-GB" dirty="0" smtClean="0"/>
              <a:t>ntroduce yourself and why you are approaching them</a:t>
            </a:r>
          </a:p>
          <a:p>
            <a:r>
              <a:rPr lang="en-GB" dirty="0" smtClean="0"/>
              <a:t>Reference your personal contact early </a:t>
            </a:r>
          </a:p>
          <a:p>
            <a:r>
              <a:rPr lang="en-GB" dirty="0" smtClean="0"/>
              <a:t>Base </a:t>
            </a:r>
            <a:r>
              <a:rPr lang="en-GB" dirty="0"/>
              <a:t>on your research of the organisation and the skills you think they would find </a:t>
            </a:r>
            <a:r>
              <a:rPr lang="en-GB" dirty="0" smtClean="0"/>
              <a:t>attractive </a:t>
            </a:r>
          </a:p>
          <a:p>
            <a:r>
              <a:rPr lang="en-GB" dirty="0" smtClean="0"/>
              <a:t>Follow up with a phone call</a:t>
            </a:r>
            <a:endParaRPr lang="en-GB" dirty="0"/>
          </a:p>
        </p:txBody>
      </p:sp>
    </p:spTree>
    <p:extLst>
      <p:ext uri="{BB962C8B-B14F-4D97-AF65-F5344CB8AC3E}">
        <p14:creationId xmlns:p14="http://schemas.microsoft.com/office/powerpoint/2010/main" val="156703291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dirty="0" smtClean="0">
                <a:solidFill>
                  <a:schemeClr val="accent6">
                    <a:lumMod val="75000"/>
                  </a:schemeClr>
                </a:solidFill>
              </a:rPr>
              <a:t>Our services</a:t>
            </a:r>
            <a:endParaRPr lang="en-GB" dirty="0">
              <a:solidFill>
                <a:schemeClr val="accent6">
                  <a:lumMod val="75000"/>
                </a:schemeClr>
              </a:solidFill>
            </a:endParaRPr>
          </a:p>
        </p:txBody>
      </p:sp>
      <p:sp>
        <p:nvSpPr>
          <p:cNvPr id="3" name="Content Placeholder 2"/>
          <p:cNvSpPr>
            <a:spLocks noGrp="1"/>
          </p:cNvSpPr>
          <p:nvPr>
            <p:ph idx="1"/>
          </p:nvPr>
        </p:nvSpPr>
        <p:spPr/>
        <p:txBody>
          <a:bodyPr>
            <a:normAutofit fontScale="85000" lnSpcReduction="10000"/>
          </a:bodyPr>
          <a:lstStyle/>
          <a:p>
            <a:r>
              <a:rPr lang="en-GB" dirty="0">
                <a:solidFill>
                  <a:schemeClr val="accent6">
                    <a:lumMod val="75000"/>
                  </a:schemeClr>
                </a:solidFill>
              </a:rPr>
              <a:t>Drop in </a:t>
            </a:r>
            <a:r>
              <a:rPr lang="en-GB" dirty="0"/>
              <a:t>– every week day, 10.30am  1pm            No need to book (CV checks, careers query etc.)</a:t>
            </a:r>
          </a:p>
          <a:p>
            <a:r>
              <a:rPr lang="en-GB" dirty="0"/>
              <a:t>Departmental </a:t>
            </a:r>
            <a:r>
              <a:rPr lang="en-GB" dirty="0">
                <a:solidFill>
                  <a:schemeClr val="accent6">
                    <a:lumMod val="75000"/>
                  </a:schemeClr>
                </a:solidFill>
              </a:rPr>
              <a:t>careers education </a:t>
            </a:r>
            <a:r>
              <a:rPr lang="en-GB" dirty="0"/>
              <a:t>through out the year!</a:t>
            </a:r>
          </a:p>
          <a:p>
            <a:r>
              <a:rPr lang="en-GB" dirty="0">
                <a:solidFill>
                  <a:schemeClr val="accent6">
                    <a:lumMod val="75000"/>
                  </a:schemeClr>
                </a:solidFill>
              </a:rPr>
              <a:t>Employer events</a:t>
            </a:r>
          </a:p>
          <a:p>
            <a:r>
              <a:rPr lang="en-GB" dirty="0">
                <a:solidFill>
                  <a:schemeClr val="accent6">
                    <a:lumMod val="75000"/>
                  </a:schemeClr>
                </a:solidFill>
              </a:rPr>
              <a:t>Work experience </a:t>
            </a:r>
            <a:r>
              <a:rPr lang="en-GB" dirty="0"/>
              <a:t>support, including </a:t>
            </a:r>
            <a:r>
              <a:rPr lang="en-GB" dirty="0">
                <a:solidFill>
                  <a:schemeClr val="accent6">
                    <a:lumMod val="75000"/>
                  </a:schemeClr>
                </a:solidFill>
              </a:rPr>
              <a:t>AberForward </a:t>
            </a:r>
            <a:r>
              <a:rPr lang="en-GB" dirty="0"/>
              <a:t>our on campus internship scheme</a:t>
            </a:r>
          </a:p>
          <a:p>
            <a:r>
              <a:rPr lang="en-GB" dirty="0"/>
              <a:t>One to one </a:t>
            </a:r>
            <a:r>
              <a:rPr lang="en-GB" dirty="0">
                <a:solidFill>
                  <a:schemeClr val="accent6">
                    <a:lumMod val="75000"/>
                  </a:schemeClr>
                </a:solidFill>
              </a:rPr>
              <a:t>guidance</a:t>
            </a:r>
            <a:r>
              <a:rPr lang="en-GB" dirty="0"/>
              <a:t> appointments (bookable)</a:t>
            </a:r>
          </a:p>
          <a:p>
            <a:r>
              <a:rPr lang="en-GB" dirty="0"/>
              <a:t>Comprehensive </a:t>
            </a:r>
            <a:r>
              <a:rPr lang="en-GB" dirty="0">
                <a:solidFill>
                  <a:schemeClr val="accent6">
                    <a:lumMod val="75000"/>
                  </a:schemeClr>
                </a:solidFill>
              </a:rPr>
              <a:t>online careers resources</a:t>
            </a:r>
          </a:p>
          <a:p>
            <a:r>
              <a:rPr lang="en-GB" dirty="0">
                <a:solidFill>
                  <a:schemeClr val="accent6">
                    <a:lumMod val="75000"/>
                  </a:schemeClr>
                </a:solidFill>
              </a:rPr>
              <a:t>Vacancy </a:t>
            </a:r>
            <a:r>
              <a:rPr lang="en-GB" dirty="0" smtClean="0">
                <a:solidFill>
                  <a:schemeClr val="accent6">
                    <a:lumMod val="75000"/>
                  </a:schemeClr>
                </a:solidFill>
              </a:rPr>
              <a:t>database - </a:t>
            </a:r>
            <a:r>
              <a:rPr lang="en-GB" u="sng" dirty="0">
                <a:hlinkClick r:id="rId2"/>
              </a:rPr>
              <a:t>https://</a:t>
            </a:r>
            <a:r>
              <a:rPr lang="en-GB" u="sng" dirty="0" smtClean="0">
                <a:hlinkClick r:id="rId2"/>
              </a:rPr>
              <a:t>careers.aber.ac.uk</a:t>
            </a:r>
            <a:endParaRPr lang="en-GB" dirty="0">
              <a:solidFill>
                <a:schemeClr val="accent6">
                  <a:lumMod val="75000"/>
                </a:schemeClr>
              </a:solidFill>
            </a:endParaRPr>
          </a:p>
          <a:p>
            <a:r>
              <a:rPr lang="en-GB" dirty="0">
                <a:solidFill>
                  <a:schemeClr val="accent6">
                    <a:lumMod val="75000"/>
                  </a:schemeClr>
                </a:solidFill>
                <a:hlinkClick r:id="rId3"/>
              </a:rPr>
              <a:t>Alumni </a:t>
            </a:r>
            <a:r>
              <a:rPr lang="en-GB" dirty="0" err="1">
                <a:solidFill>
                  <a:schemeClr val="accent6">
                    <a:lumMod val="75000"/>
                  </a:schemeClr>
                </a:solidFill>
                <a:hlinkClick r:id="rId3"/>
              </a:rPr>
              <a:t>Ementoring</a:t>
            </a:r>
            <a:endParaRPr lang="en-GB" dirty="0">
              <a:solidFill>
                <a:schemeClr val="accent6">
                  <a:lumMod val="75000"/>
                </a:schemeClr>
              </a:solidFill>
            </a:endParaRPr>
          </a:p>
          <a:p>
            <a:endParaRPr lang="en-GB"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03640" y="6237312"/>
            <a:ext cx="1684800" cy="479772"/>
          </a:xfrm>
          <a:prstGeom prst="rect">
            <a:avLst/>
          </a:prstGeom>
        </p:spPr>
      </p:pic>
    </p:spTree>
    <p:extLst>
      <p:ext uri="{BB962C8B-B14F-4D97-AF65-F5344CB8AC3E}">
        <p14:creationId xmlns:p14="http://schemas.microsoft.com/office/powerpoint/2010/main" val="252560372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6">
                    <a:lumMod val="75000"/>
                  </a:schemeClr>
                </a:solidFill>
              </a:rPr>
              <a:t>						Contact us</a:t>
            </a:r>
            <a:endParaRPr lang="en-GB" dirty="0">
              <a:solidFill>
                <a:schemeClr val="accent6">
                  <a:lumMod val="75000"/>
                </a:schemeClr>
              </a:solidFill>
            </a:endParaRPr>
          </a:p>
        </p:txBody>
      </p:sp>
      <p:sp>
        <p:nvSpPr>
          <p:cNvPr id="3" name="Content Placeholder 2"/>
          <p:cNvSpPr>
            <a:spLocks noGrp="1"/>
          </p:cNvSpPr>
          <p:nvPr>
            <p:ph idx="1"/>
          </p:nvPr>
        </p:nvSpPr>
        <p:spPr>
          <a:xfrm>
            <a:off x="457200" y="1196752"/>
            <a:ext cx="8229600" cy="4929413"/>
          </a:xfrm>
        </p:spPr>
        <p:txBody>
          <a:bodyPr>
            <a:normAutofit/>
          </a:bodyPr>
          <a:lstStyle/>
          <a:p>
            <a:pPr algn="ctr">
              <a:buNone/>
              <a:defRPr/>
            </a:pPr>
            <a:r>
              <a:rPr lang="en-GB" dirty="0"/>
              <a:t>Office: In the Students’ Union, next to the </a:t>
            </a:r>
            <a:r>
              <a:rPr lang="en-GB" dirty="0" smtClean="0"/>
              <a:t>shop</a:t>
            </a:r>
          </a:p>
          <a:p>
            <a:pPr marL="0" indent="0" algn="ctr">
              <a:buNone/>
              <a:defRPr/>
            </a:pPr>
            <a:endParaRPr lang="en-GB" sz="1600" dirty="0"/>
          </a:p>
          <a:p>
            <a:pPr marL="0" indent="0" algn="ctr">
              <a:buClr>
                <a:schemeClr val="accent6">
                  <a:lumMod val="75000"/>
                </a:schemeClr>
              </a:buClr>
              <a:buNone/>
              <a:defRPr/>
            </a:pPr>
            <a:r>
              <a:rPr lang="en-GB" dirty="0">
                <a:sym typeface="Wingdings"/>
              </a:rPr>
              <a:t></a:t>
            </a:r>
            <a:r>
              <a:rPr lang="en-GB" dirty="0"/>
              <a:t> </a:t>
            </a:r>
            <a:r>
              <a:rPr lang="en-GB" dirty="0">
                <a:hlinkClick r:id="rId2"/>
              </a:rPr>
              <a:t>careers@aber.ac.uk</a:t>
            </a:r>
            <a:endParaRPr lang="en-GB" dirty="0">
              <a:hlinkClick r:id="rId3"/>
            </a:endParaRPr>
          </a:p>
          <a:p>
            <a:pPr marL="0" indent="0" algn="ctr">
              <a:buClr>
                <a:schemeClr val="accent6">
                  <a:lumMod val="75000"/>
                </a:schemeClr>
              </a:buClr>
              <a:buNone/>
              <a:defRPr/>
            </a:pPr>
            <a:endParaRPr lang="en-GB" sz="1500" dirty="0"/>
          </a:p>
          <a:p>
            <a:pPr algn="ctr">
              <a:buNone/>
              <a:defRPr/>
            </a:pPr>
            <a:r>
              <a:rPr lang="en-GB" dirty="0" err="1">
                <a:hlinkClick r:id="rId4"/>
              </a:rPr>
              <a:t>abercareers</a:t>
            </a:r>
            <a:r>
              <a:rPr lang="en-GB" dirty="0"/>
              <a:t> </a:t>
            </a:r>
          </a:p>
          <a:p>
            <a:pPr algn="ctr">
              <a:buNone/>
              <a:defRPr/>
            </a:pPr>
            <a:endParaRPr lang="en-GB" sz="1500" dirty="0"/>
          </a:p>
          <a:p>
            <a:pPr algn="ctr">
              <a:buNone/>
              <a:defRPr/>
            </a:pPr>
            <a:r>
              <a:rPr lang="en-GB" dirty="0"/>
              <a:t>@</a:t>
            </a:r>
            <a:r>
              <a:rPr lang="en-GB" dirty="0" err="1"/>
              <a:t>abercareers</a:t>
            </a:r>
            <a:endParaRPr lang="en-GB" dirty="0"/>
          </a:p>
          <a:p>
            <a:pPr algn="ctr">
              <a:buNone/>
              <a:defRPr/>
            </a:pPr>
            <a:endParaRPr lang="en-GB" sz="1500" dirty="0"/>
          </a:p>
          <a:p>
            <a:pPr algn="ctr">
              <a:buNone/>
              <a:defRPr/>
            </a:pPr>
            <a:r>
              <a:rPr lang="en-GB" dirty="0">
                <a:sym typeface="Wingdings"/>
              </a:rPr>
              <a:t></a:t>
            </a:r>
            <a:r>
              <a:rPr lang="en-GB" dirty="0"/>
              <a:t> 01970 622378</a:t>
            </a:r>
          </a:p>
          <a:p>
            <a:endParaRPr lang="en-GB" dirty="0"/>
          </a:p>
        </p:txBody>
      </p:sp>
      <p:pic>
        <p:nvPicPr>
          <p:cNvPr id="4" name="Picture 0" descr="facebook_icon.jpg"/>
          <p:cNvPicPr>
            <a:picLocks noChangeAspect="1" noChangeArrowheads="1"/>
          </p:cNvPicPr>
          <p:nvPr/>
        </p:nvPicPr>
        <p:blipFill>
          <a:blip r:embed="rId5" cstate="print"/>
          <a:srcRect/>
          <a:stretch>
            <a:fillRect/>
          </a:stretch>
        </p:blipFill>
        <p:spPr bwMode="auto">
          <a:xfrm>
            <a:off x="2756179" y="3257063"/>
            <a:ext cx="576064" cy="576064"/>
          </a:xfrm>
          <a:prstGeom prst="rect">
            <a:avLst/>
          </a:prstGeom>
          <a:noFill/>
          <a:ln w="9525">
            <a:noFill/>
            <a:miter lim="800000"/>
            <a:headEnd/>
            <a:tailEnd/>
          </a:ln>
        </p:spPr>
      </p:pic>
      <p:pic>
        <p:nvPicPr>
          <p:cNvPr id="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84887" y="4236543"/>
            <a:ext cx="518647" cy="518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972520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pPr marL="0" indent="0">
              <a:buNone/>
            </a:pPr>
            <a:endParaRPr lang="en-GB" dirty="0" smtClean="0"/>
          </a:p>
          <a:p>
            <a:pPr marL="0" indent="0" algn="ctr">
              <a:buNone/>
            </a:pPr>
            <a:r>
              <a:rPr lang="en-GB" sz="4800" i="1" dirty="0" smtClean="0">
                <a:solidFill>
                  <a:schemeClr val="accent6">
                    <a:lumMod val="75000"/>
                  </a:schemeClr>
                </a:solidFill>
              </a:rPr>
              <a:t>Experience in the room</a:t>
            </a:r>
            <a:endParaRPr lang="en-GB" sz="4800" i="1" dirty="0">
              <a:solidFill>
                <a:schemeClr val="accent6">
                  <a:lumMod val="75000"/>
                </a:schemeClr>
              </a:solidFill>
            </a:endParaRPr>
          </a:p>
        </p:txBody>
      </p:sp>
    </p:spTree>
    <p:extLst>
      <p:ext uri="{BB962C8B-B14F-4D97-AF65-F5344CB8AC3E}">
        <p14:creationId xmlns:p14="http://schemas.microsoft.com/office/powerpoint/2010/main" val="97737655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40"/>
          </a:xfrm>
        </p:spPr>
        <p:txBody>
          <a:bodyPr>
            <a:normAutofit fontScale="90000"/>
          </a:bodyPr>
          <a:lstStyle/>
          <a:p>
            <a:r>
              <a:rPr lang="en-GB" dirty="0" smtClean="0"/>
              <a:t>									</a:t>
            </a:r>
            <a:br>
              <a:rPr lang="en-GB" dirty="0" smtClean="0"/>
            </a:br>
            <a:r>
              <a:rPr lang="en-GB" dirty="0"/>
              <a:t>	</a:t>
            </a:r>
            <a:r>
              <a:rPr lang="en-GB" dirty="0" smtClean="0"/>
              <a:t>									</a:t>
            </a:r>
            <a:r>
              <a:rPr lang="en-GB" dirty="0" smtClean="0">
                <a:solidFill>
                  <a:schemeClr val="accent6">
                    <a:lumMod val="75000"/>
                  </a:schemeClr>
                </a:solidFill>
              </a:rPr>
              <a:t>Types of </a:t>
            </a:r>
            <a:r>
              <a:rPr lang="en-GB" i="1" dirty="0" smtClean="0">
                <a:solidFill>
                  <a:schemeClr val="accent6">
                    <a:lumMod val="75000"/>
                  </a:schemeClr>
                </a:solidFill>
              </a:rPr>
              <a:t>initial 	</a:t>
            </a:r>
            <a:r>
              <a:rPr lang="en-GB" dirty="0" smtClean="0">
                <a:solidFill>
                  <a:schemeClr val="accent6">
                    <a:lumMod val="75000"/>
                  </a:schemeClr>
                </a:solidFill>
              </a:rPr>
              <a:t>							graduate application</a:t>
            </a:r>
            <a:endParaRPr lang="en-GB" dirty="0">
              <a:solidFill>
                <a:schemeClr val="accent6">
                  <a:lumMod val="75000"/>
                </a:schemeClr>
              </a:solidFill>
            </a:endParaRPr>
          </a:p>
        </p:txBody>
      </p:sp>
      <p:sp>
        <p:nvSpPr>
          <p:cNvPr id="3" name="Content Placeholder 2"/>
          <p:cNvSpPr>
            <a:spLocks noGrp="1"/>
          </p:cNvSpPr>
          <p:nvPr>
            <p:ph idx="1"/>
          </p:nvPr>
        </p:nvSpPr>
        <p:spPr/>
        <p:txBody>
          <a:bodyPr/>
          <a:lstStyle/>
          <a:p>
            <a:r>
              <a:rPr lang="en-GB" sz="4000" dirty="0" smtClean="0"/>
              <a:t>Online application</a:t>
            </a:r>
          </a:p>
          <a:p>
            <a:r>
              <a:rPr lang="en-GB" sz="4000" dirty="0" smtClean="0"/>
              <a:t>Printed application form</a:t>
            </a:r>
          </a:p>
          <a:p>
            <a:r>
              <a:rPr lang="en-GB" sz="4000" dirty="0"/>
              <a:t>CV and covering </a:t>
            </a:r>
            <a:r>
              <a:rPr lang="en-GB" sz="4000" dirty="0" smtClean="0"/>
              <a:t>letter</a:t>
            </a:r>
          </a:p>
          <a:p>
            <a:r>
              <a:rPr lang="en-GB" sz="4000" dirty="0" smtClean="0"/>
              <a:t>Speculative application</a:t>
            </a:r>
          </a:p>
          <a:p>
            <a:pPr marL="0" indent="0">
              <a:buNone/>
            </a:pPr>
            <a:endParaRPr lang="en-GB" dirty="0"/>
          </a:p>
        </p:txBody>
      </p:sp>
    </p:spTree>
    <p:extLst>
      <p:ext uri="{BB962C8B-B14F-4D97-AF65-F5344CB8AC3E}">
        <p14:creationId xmlns:p14="http://schemas.microsoft.com/office/powerpoint/2010/main" val="413672685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6">
                    <a:lumMod val="75000"/>
                  </a:schemeClr>
                </a:solidFill>
              </a:rPr>
              <a:t>						Activity 1</a:t>
            </a:r>
            <a:endParaRPr lang="en-GB"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marL="0" indent="0">
              <a:buNone/>
            </a:pPr>
            <a:endParaRPr lang="en-GB" sz="2800" dirty="0" smtClean="0">
              <a:solidFill>
                <a:schemeClr val="accent6">
                  <a:lumMod val="75000"/>
                </a:schemeClr>
              </a:solidFill>
            </a:endParaRPr>
          </a:p>
          <a:p>
            <a:pPr marL="0" indent="0">
              <a:buNone/>
            </a:pPr>
            <a:endParaRPr lang="en-GB" sz="2800" dirty="0">
              <a:solidFill>
                <a:schemeClr val="accent6">
                  <a:lumMod val="75000"/>
                </a:schemeClr>
              </a:solidFill>
            </a:endParaRPr>
          </a:p>
          <a:p>
            <a:pPr marL="0" indent="0" algn="ctr">
              <a:buNone/>
            </a:pPr>
            <a:r>
              <a:rPr lang="en-GB" sz="4400" dirty="0">
                <a:solidFill>
                  <a:schemeClr val="accent6">
                    <a:lumMod val="75000"/>
                  </a:schemeClr>
                </a:solidFill>
              </a:rPr>
              <a:t>E</a:t>
            </a:r>
            <a:r>
              <a:rPr lang="en-GB" sz="4400" dirty="0" smtClean="0">
                <a:solidFill>
                  <a:schemeClr val="accent6">
                    <a:lumMod val="75000"/>
                  </a:schemeClr>
                </a:solidFill>
              </a:rPr>
              <a:t>xperience </a:t>
            </a:r>
            <a:r>
              <a:rPr lang="en-GB" sz="4400" dirty="0">
                <a:solidFill>
                  <a:schemeClr val="accent6">
                    <a:lumMod val="75000"/>
                  </a:schemeClr>
                </a:solidFill>
              </a:rPr>
              <a:t>you have built up over </a:t>
            </a:r>
            <a:r>
              <a:rPr lang="en-GB" sz="4400" dirty="0" smtClean="0">
                <a:solidFill>
                  <a:schemeClr val="accent6">
                    <a:lumMod val="75000"/>
                  </a:schemeClr>
                </a:solidFill>
              </a:rPr>
              <a:t>the last 5 years</a:t>
            </a:r>
            <a:endParaRPr lang="en-GB" sz="4400" dirty="0">
              <a:solidFill>
                <a:schemeClr val="accent6">
                  <a:lumMod val="75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8264" y="6068841"/>
            <a:ext cx="1684800" cy="479772"/>
          </a:xfrm>
          <a:prstGeom prst="rect">
            <a:avLst/>
          </a:prstGeom>
        </p:spPr>
      </p:pic>
    </p:spTree>
    <p:extLst>
      <p:ext uri="{BB962C8B-B14F-4D97-AF65-F5344CB8AC3E}">
        <p14:creationId xmlns:p14="http://schemas.microsoft.com/office/powerpoint/2010/main" val="320712274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i="1" dirty="0" smtClean="0">
                <a:solidFill>
                  <a:schemeClr val="accent6">
                    <a:lumMod val="75000"/>
                  </a:schemeClr>
                </a:solidFill>
              </a:rPr>
              <a:t>Online Applications</a:t>
            </a:r>
            <a:endParaRPr lang="en-GB" i="1" dirty="0">
              <a:solidFill>
                <a:schemeClr val="accent6">
                  <a:lumMod val="75000"/>
                </a:schemeClr>
              </a:solidFill>
            </a:endParaRPr>
          </a:p>
        </p:txBody>
      </p:sp>
      <p:sp>
        <p:nvSpPr>
          <p:cNvPr id="3" name="Content Placeholder 2"/>
          <p:cNvSpPr>
            <a:spLocks noGrp="1"/>
          </p:cNvSpPr>
          <p:nvPr>
            <p:ph idx="1"/>
          </p:nvPr>
        </p:nvSpPr>
        <p:spPr>
          <a:xfrm>
            <a:off x="197456" y="1340768"/>
            <a:ext cx="8784976" cy="5328592"/>
          </a:xfrm>
        </p:spPr>
        <p:txBody>
          <a:bodyPr>
            <a:normAutofit/>
          </a:bodyPr>
          <a:lstStyle/>
          <a:p>
            <a:r>
              <a:rPr lang="en-GB" dirty="0" smtClean="0"/>
              <a:t>Commonly </a:t>
            </a:r>
            <a:r>
              <a:rPr lang="en-GB" dirty="0" smtClean="0">
                <a:solidFill>
                  <a:schemeClr val="accent6">
                    <a:lumMod val="75000"/>
                  </a:schemeClr>
                </a:solidFill>
              </a:rPr>
              <a:t>used by large organisations</a:t>
            </a:r>
          </a:p>
          <a:p>
            <a:r>
              <a:rPr lang="en-GB" dirty="0" smtClean="0"/>
              <a:t>Allows for </a:t>
            </a:r>
            <a:r>
              <a:rPr lang="en-GB" dirty="0" smtClean="0">
                <a:solidFill>
                  <a:schemeClr val="accent6">
                    <a:lumMod val="75000"/>
                  </a:schemeClr>
                </a:solidFill>
              </a:rPr>
              <a:t>answers</a:t>
            </a:r>
            <a:r>
              <a:rPr lang="en-GB" dirty="0" smtClean="0"/>
              <a:t> to </a:t>
            </a:r>
            <a:r>
              <a:rPr lang="en-GB" dirty="0" smtClean="0">
                <a:solidFill>
                  <a:schemeClr val="accent6">
                    <a:lumMod val="75000"/>
                  </a:schemeClr>
                </a:solidFill>
              </a:rPr>
              <a:t>questions they want answered </a:t>
            </a:r>
            <a:r>
              <a:rPr lang="en-GB" dirty="0" smtClean="0"/>
              <a:t>– rather than the </a:t>
            </a:r>
            <a:r>
              <a:rPr lang="en-GB" dirty="0"/>
              <a:t>i</a:t>
            </a:r>
            <a:r>
              <a:rPr lang="en-GB" dirty="0" smtClean="0"/>
              <a:t>nformation you decide to give (CV)</a:t>
            </a:r>
          </a:p>
          <a:p>
            <a:r>
              <a:rPr lang="en-GB" dirty="0" smtClean="0">
                <a:solidFill>
                  <a:schemeClr val="accent6">
                    <a:lumMod val="75000"/>
                  </a:schemeClr>
                </a:solidFill>
              </a:rPr>
              <a:t>Easier</a:t>
            </a:r>
            <a:r>
              <a:rPr lang="en-GB" dirty="0" smtClean="0"/>
              <a:t> for them </a:t>
            </a:r>
            <a:r>
              <a:rPr lang="en-GB" dirty="0" smtClean="0">
                <a:solidFill>
                  <a:schemeClr val="accent6">
                    <a:lumMod val="75000"/>
                  </a:schemeClr>
                </a:solidFill>
              </a:rPr>
              <a:t>to compare </a:t>
            </a:r>
            <a:r>
              <a:rPr lang="en-GB" dirty="0" smtClean="0"/>
              <a:t>one against another (harder with a CV)</a:t>
            </a:r>
          </a:p>
          <a:p>
            <a:r>
              <a:rPr lang="en-GB" dirty="0" smtClean="0"/>
              <a:t>Often </a:t>
            </a:r>
            <a:r>
              <a:rPr lang="en-GB" dirty="0" smtClean="0">
                <a:solidFill>
                  <a:schemeClr val="accent6">
                    <a:lumMod val="75000"/>
                  </a:schemeClr>
                </a:solidFill>
              </a:rPr>
              <a:t>tricky</a:t>
            </a:r>
            <a:r>
              <a:rPr lang="en-GB" dirty="0" smtClean="0"/>
              <a:t> to complete</a:t>
            </a:r>
          </a:p>
          <a:p>
            <a:r>
              <a:rPr lang="en-GB" dirty="0" smtClean="0"/>
              <a:t>Frequently, there are </a:t>
            </a:r>
            <a:r>
              <a:rPr lang="en-GB" dirty="0" smtClean="0">
                <a:solidFill>
                  <a:schemeClr val="accent6">
                    <a:lumMod val="75000"/>
                  </a:schemeClr>
                </a:solidFill>
              </a:rPr>
              <a:t>word limits </a:t>
            </a:r>
            <a:r>
              <a:rPr lang="en-GB" dirty="0" smtClean="0"/>
              <a:t>for each question (i.e. 200 words)</a:t>
            </a:r>
            <a:endParaRPr lang="en-GB" dirty="0"/>
          </a:p>
        </p:txBody>
      </p:sp>
    </p:spTree>
    <p:extLst>
      <p:ext uri="{BB962C8B-B14F-4D97-AF65-F5344CB8AC3E}">
        <p14:creationId xmlns:p14="http://schemas.microsoft.com/office/powerpoint/2010/main" val="372811936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GB" altLang="en-US" sz="2400" dirty="0" smtClean="0"/>
              <a:t/>
            </a:r>
            <a:br>
              <a:rPr lang="en-GB" altLang="en-US" sz="2400" dirty="0" smtClean="0"/>
            </a:br>
            <a:r>
              <a:rPr lang="en-GB" altLang="en-US" sz="2400" dirty="0" smtClean="0"/>
              <a:t>					</a:t>
            </a:r>
            <a:br>
              <a:rPr lang="en-GB" altLang="en-US" sz="2400" dirty="0" smtClean="0"/>
            </a:br>
            <a:r>
              <a:rPr lang="en-GB" altLang="en-US" sz="2400" dirty="0"/>
              <a:t>	</a:t>
            </a:r>
            <a:r>
              <a:rPr lang="en-GB" altLang="en-US" sz="2400" dirty="0" smtClean="0"/>
              <a:t>				</a:t>
            </a:r>
            <a:r>
              <a:rPr lang="en-GB" altLang="en-US" sz="4000" dirty="0" smtClean="0">
                <a:solidFill>
                  <a:schemeClr val="accent6">
                    <a:lumMod val="75000"/>
                  </a:schemeClr>
                </a:solidFill>
              </a:rPr>
              <a:t>Who uses online applications</a:t>
            </a:r>
            <a:r>
              <a:rPr lang="en-GB" altLang="en-US" sz="4000" dirty="0" smtClean="0"/>
              <a:t>								</a:t>
            </a:r>
            <a:endParaRPr lang="en-US" altLang="en-US" sz="4000" b="1" dirty="0">
              <a:solidFill>
                <a:schemeClr val="accent6">
                  <a:lumMod val="75000"/>
                </a:schemeClr>
              </a:solidFill>
            </a:endParaRPr>
          </a:p>
        </p:txBody>
      </p:sp>
      <p:sp>
        <p:nvSpPr>
          <p:cNvPr id="5123" name="Rectangle 3"/>
          <p:cNvSpPr>
            <a:spLocks noGrp="1" noChangeArrowheads="1"/>
          </p:cNvSpPr>
          <p:nvPr>
            <p:ph type="body" idx="1"/>
          </p:nvPr>
        </p:nvSpPr>
        <p:spPr>
          <a:xfrm>
            <a:off x="251520" y="1484784"/>
            <a:ext cx="8712968" cy="5184576"/>
          </a:xfrm>
        </p:spPr>
        <p:txBody>
          <a:bodyPr/>
          <a:lstStyle/>
          <a:p>
            <a:pPr>
              <a:lnSpc>
                <a:spcPct val="90000"/>
              </a:lnSpc>
            </a:pPr>
            <a:r>
              <a:rPr lang="en-GB" altLang="en-US" sz="2800" dirty="0"/>
              <a:t>20 out of the top 20 financial services employers</a:t>
            </a:r>
          </a:p>
          <a:p>
            <a:pPr>
              <a:lnSpc>
                <a:spcPct val="90000"/>
              </a:lnSpc>
            </a:pPr>
            <a:r>
              <a:rPr lang="en-GB" altLang="en-US" sz="2800" dirty="0"/>
              <a:t>8 out of the top 10 accountancy firms</a:t>
            </a:r>
          </a:p>
          <a:p>
            <a:pPr>
              <a:lnSpc>
                <a:spcPct val="90000"/>
              </a:lnSpc>
            </a:pPr>
            <a:r>
              <a:rPr lang="en-GB" altLang="en-US" sz="2800" dirty="0"/>
              <a:t>10 out of the top 10 retailers</a:t>
            </a:r>
          </a:p>
          <a:p>
            <a:pPr>
              <a:lnSpc>
                <a:spcPct val="90000"/>
              </a:lnSpc>
            </a:pPr>
            <a:r>
              <a:rPr lang="en-GB" altLang="en-US" sz="2800" dirty="0"/>
              <a:t>5 out of the top 10 construction employers</a:t>
            </a:r>
          </a:p>
          <a:p>
            <a:pPr>
              <a:lnSpc>
                <a:spcPct val="90000"/>
              </a:lnSpc>
            </a:pPr>
            <a:r>
              <a:rPr lang="en-GB" altLang="en-US" sz="2800" dirty="0"/>
              <a:t>10 out of the top 10 law firms</a:t>
            </a:r>
          </a:p>
          <a:p>
            <a:pPr>
              <a:lnSpc>
                <a:spcPct val="90000"/>
              </a:lnSpc>
            </a:pPr>
            <a:r>
              <a:rPr lang="en-GB" altLang="en-US" sz="2800" dirty="0">
                <a:solidFill>
                  <a:schemeClr val="accent6">
                    <a:lumMod val="75000"/>
                  </a:schemeClr>
                </a:solidFill>
              </a:rPr>
              <a:t>10 out of the top 10 IT firms</a:t>
            </a:r>
          </a:p>
          <a:p>
            <a:pPr>
              <a:lnSpc>
                <a:spcPct val="90000"/>
              </a:lnSpc>
            </a:pPr>
            <a:r>
              <a:rPr lang="en-GB" altLang="en-US" sz="2800" dirty="0"/>
              <a:t>9 out of the top 10 engineering employers</a:t>
            </a:r>
          </a:p>
          <a:p>
            <a:pPr>
              <a:lnSpc>
                <a:spcPct val="90000"/>
              </a:lnSpc>
              <a:buFontTx/>
              <a:buNone/>
            </a:pPr>
            <a:endParaRPr lang="en-GB" altLang="en-US" sz="2400" dirty="0"/>
          </a:p>
          <a:p>
            <a:pPr>
              <a:lnSpc>
                <a:spcPct val="90000"/>
              </a:lnSpc>
              <a:buFontTx/>
              <a:buNone/>
            </a:pPr>
            <a:r>
              <a:rPr lang="en-GB" altLang="en-US" sz="2400" dirty="0"/>
              <a:t>In the UK grads now see this as the norm </a:t>
            </a:r>
            <a:r>
              <a:rPr lang="en-GB" altLang="en-US" sz="2400" dirty="0" smtClean="0"/>
              <a:t>especially when applying</a:t>
            </a:r>
          </a:p>
          <a:p>
            <a:pPr>
              <a:lnSpc>
                <a:spcPct val="90000"/>
              </a:lnSpc>
              <a:buFontTx/>
              <a:buNone/>
            </a:pPr>
            <a:r>
              <a:rPr lang="en-GB" altLang="en-US" sz="2400" dirty="0" smtClean="0"/>
              <a:t>for graduate schemes</a:t>
            </a:r>
          </a:p>
          <a:p>
            <a:pPr>
              <a:lnSpc>
                <a:spcPct val="90000"/>
              </a:lnSpc>
              <a:buFontTx/>
              <a:buNone/>
            </a:pPr>
            <a:r>
              <a:rPr lang="en-GB" altLang="en-US" sz="1200" dirty="0" smtClean="0"/>
              <a:t>GTI Media</a:t>
            </a:r>
            <a:endParaRPr lang="en-US" altLang="en-US" sz="1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6070759"/>
            <a:ext cx="1684800" cy="479772"/>
          </a:xfrm>
          <a:prstGeom prst="rect">
            <a:avLst/>
          </a:prstGeom>
        </p:spPr>
      </p:pic>
    </p:spTree>
    <p:extLst>
      <p:ext uri="{BB962C8B-B14F-4D97-AF65-F5344CB8AC3E}">
        <p14:creationId xmlns:p14="http://schemas.microsoft.com/office/powerpoint/2010/main" val="30200153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dirty="0" smtClean="0">
                <a:solidFill>
                  <a:schemeClr val="accent6">
                    <a:lumMod val="75000"/>
                  </a:schemeClr>
                </a:solidFill>
              </a:rPr>
              <a:t>Graduate Schemes</a:t>
            </a:r>
            <a:endParaRPr lang="en-GB"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r>
              <a:rPr lang="en-GB" dirty="0" smtClean="0"/>
              <a:t>What are the minimum requirements?</a:t>
            </a:r>
          </a:p>
          <a:p>
            <a:r>
              <a:rPr lang="en-GB" dirty="0" smtClean="0"/>
              <a:t>Write in word and copy and paste – often no spell checker on form</a:t>
            </a:r>
          </a:p>
          <a:p>
            <a:r>
              <a:rPr lang="en-GB" dirty="0" smtClean="0"/>
              <a:t>Deadlines tend to be pre-Jan - </a:t>
            </a:r>
            <a:r>
              <a:rPr lang="en-GB" dirty="0" smtClean="0">
                <a:solidFill>
                  <a:schemeClr val="accent6">
                    <a:lumMod val="75000"/>
                  </a:schemeClr>
                </a:solidFill>
              </a:rPr>
              <a:t>apply early</a:t>
            </a:r>
          </a:p>
          <a:p>
            <a:r>
              <a:rPr lang="en-GB" dirty="0" smtClean="0">
                <a:hlinkClick r:id="rId2"/>
              </a:rPr>
              <a:t>Grad Diary</a:t>
            </a:r>
            <a:endParaRPr lang="en-GB" dirty="0" smtClean="0"/>
          </a:p>
          <a:p>
            <a:r>
              <a:rPr lang="en-GB" dirty="0" err="1" smtClean="0">
                <a:hlinkClick r:id="rId3"/>
              </a:rPr>
              <a:t>Gradjobs</a:t>
            </a:r>
            <a:endParaRPr lang="en-GB" dirty="0" smtClean="0"/>
          </a:p>
          <a:p>
            <a:r>
              <a:rPr lang="en-GB" dirty="0" smtClean="0">
                <a:hlinkClick r:id="rId4"/>
              </a:rPr>
              <a:t>Prospects</a:t>
            </a:r>
            <a:endParaRPr lang="en-GB" dirty="0" smtClean="0"/>
          </a:p>
          <a:p>
            <a:r>
              <a:rPr lang="en-GB" dirty="0" smtClean="0">
                <a:hlinkClick r:id="rId5"/>
              </a:rPr>
              <a:t>Guardian grad schemes</a:t>
            </a:r>
            <a:endParaRPr lang="en-GB" dirty="0"/>
          </a:p>
        </p:txBody>
      </p:sp>
    </p:spTree>
    <p:extLst>
      <p:ext uri="{BB962C8B-B14F-4D97-AF65-F5344CB8AC3E}">
        <p14:creationId xmlns:p14="http://schemas.microsoft.com/office/powerpoint/2010/main" val="351518792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				</a:t>
            </a:r>
            <a:br>
              <a:rPr lang="en-GB" sz="3600" dirty="0" smtClean="0"/>
            </a:br>
            <a:r>
              <a:rPr lang="en-GB" sz="3600" dirty="0"/>
              <a:t>	</a:t>
            </a:r>
            <a:r>
              <a:rPr lang="en-GB" sz="3600" dirty="0" smtClean="0"/>
              <a:t>						         </a:t>
            </a:r>
            <a:r>
              <a:rPr lang="en-GB" sz="4900" dirty="0" smtClean="0">
                <a:solidFill>
                  <a:schemeClr val="accent6">
                    <a:lumMod val="75000"/>
                  </a:schemeClr>
                </a:solidFill>
              </a:rPr>
              <a:t>Common</a:t>
            </a:r>
            <a:r>
              <a:rPr lang="en-GB" sz="4900" dirty="0" smtClean="0"/>
              <a:t> </a:t>
            </a:r>
            <a:r>
              <a:rPr lang="en-GB" sz="4900" dirty="0">
                <a:solidFill>
                  <a:schemeClr val="accent6">
                    <a:lumMod val="75000"/>
                  </a:schemeClr>
                </a:solidFill>
              </a:rPr>
              <a:t>s</a:t>
            </a:r>
            <a:r>
              <a:rPr lang="en-GB" sz="4900" dirty="0" smtClean="0">
                <a:solidFill>
                  <a:schemeClr val="accent6">
                    <a:lumMod val="75000"/>
                  </a:schemeClr>
                </a:solidFill>
              </a:rPr>
              <a:t>kills,           strengths  &amp; competencies</a:t>
            </a:r>
            <a:endParaRPr lang="en-GB" sz="4900" dirty="0">
              <a:solidFill>
                <a:schemeClr val="accent6">
                  <a:lumMod val="75000"/>
                </a:schemeClr>
              </a:solidFill>
            </a:endParaRPr>
          </a:p>
        </p:txBody>
      </p:sp>
      <p:sp>
        <p:nvSpPr>
          <p:cNvPr id="3" name="Content Placeholder 2"/>
          <p:cNvSpPr>
            <a:spLocks noGrp="1"/>
          </p:cNvSpPr>
          <p:nvPr>
            <p:ph idx="1"/>
          </p:nvPr>
        </p:nvSpPr>
        <p:spPr>
          <a:xfrm>
            <a:off x="457200" y="1916832"/>
            <a:ext cx="8229600" cy="4209333"/>
          </a:xfrm>
        </p:spPr>
        <p:txBody>
          <a:bodyPr/>
          <a:lstStyle/>
          <a:p>
            <a:pPr marL="0" indent="0">
              <a:buNone/>
            </a:pPr>
            <a:r>
              <a:rPr lang="en-GB" dirty="0" smtClean="0"/>
              <a:t>Many different questions but often only a dozen core skills addressed.  Often around</a:t>
            </a:r>
          </a:p>
          <a:p>
            <a:r>
              <a:rPr lang="en-GB" dirty="0" smtClean="0">
                <a:solidFill>
                  <a:schemeClr val="accent6">
                    <a:lumMod val="75000"/>
                  </a:schemeClr>
                </a:solidFill>
              </a:rPr>
              <a:t>Problem solving</a:t>
            </a:r>
          </a:p>
          <a:p>
            <a:r>
              <a:rPr lang="en-GB" dirty="0" smtClean="0">
                <a:solidFill>
                  <a:schemeClr val="accent6">
                    <a:lumMod val="75000"/>
                  </a:schemeClr>
                </a:solidFill>
              </a:rPr>
              <a:t>Team working</a:t>
            </a:r>
          </a:p>
          <a:p>
            <a:r>
              <a:rPr lang="en-GB" dirty="0" smtClean="0">
                <a:solidFill>
                  <a:schemeClr val="accent6">
                    <a:lumMod val="75000"/>
                  </a:schemeClr>
                </a:solidFill>
              </a:rPr>
              <a:t>Planning</a:t>
            </a:r>
          </a:p>
          <a:p>
            <a:r>
              <a:rPr lang="en-GB" dirty="0" smtClean="0">
                <a:solidFill>
                  <a:schemeClr val="accent6">
                    <a:lumMod val="75000"/>
                  </a:schemeClr>
                </a:solidFill>
              </a:rPr>
              <a:t>Leadership &amp; influencing</a:t>
            </a:r>
          </a:p>
          <a:p>
            <a:pPr marL="0" indent="0">
              <a:buNone/>
            </a:pPr>
            <a:r>
              <a:rPr lang="en-GB" dirty="0" smtClean="0"/>
              <a:t>Do your research - </a:t>
            </a:r>
            <a:r>
              <a:rPr lang="en-GB" dirty="0">
                <a:hlinkClick r:id="rId2"/>
              </a:rPr>
              <a:t>Employer hubs</a:t>
            </a:r>
            <a:endParaRPr lang="en-GB" dirty="0"/>
          </a:p>
          <a:p>
            <a:pPr marL="0" indent="0">
              <a:buNone/>
            </a:pPr>
            <a:endParaRPr lang="en-GB" dirty="0" smtClean="0"/>
          </a:p>
          <a:p>
            <a:pPr marL="0" indent="0">
              <a:buNone/>
            </a:pPr>
            <a:endParaRPr lang="en-GB" dirty="0">
              <a:solidFill>
                <a:schemeClr val="accent6">
                  <a:lumMod val="75000"/>
                </a:schemeClr>
              </a:solidFill>
            </a:endParaRPr>
          </a:p>
        </p:txBody>
      </p:sp>
    </p:spTree>
    <p:extLst>
      <p:ext uri="{BB962C8B-B14F-4D97-AF65-F5344CB8AC3E}">
        <p14:creationId xmlns:p14="http://schemas.microsoft.com/office/powerpoint/2010/main" val="45750920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1301</TotalTime>
  <Words>1298</Words>
  <Application>Microsoft Office PowerPoint</Application>
  <PresentationFormat>On-screen Show (4:3)</PresentationFormat>
  <Paragraphs>194</Paragraphs>
  <Slides>26</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Calibri</vt:lpstr>
      <vt:lpstr>Verdana</vt:lpstr>
      <vt:lpstr>Wingdings</vt:lpstr>
      <vt:lpstr>Office Theme</vt:lpstr>
      <vt:lpstr>1_Office Theme</vt:lpstr>
      <vt:lpstr>PowerPoint Presentation</vt:lpstr>
      <vt:lpstr>     This session will:</vt:lpstr>
      <vt:lpstr>PowerPoint Presentation</vt:lpstr>
      <vt:lpstr>                    Types of initial         graduate application</vt:lpstr>
      <vt:lpstr>      Activity 1</vt:lpstr>
      <vt:lpstr>     Online Applications</vt:lpstr>
      <vt:lpstr>            Who uses online applications        </vt:lpstr>
      <vt:lpstr>      Graduate Schemes</vt:lpstr>
      <vt:lpstr>                     Common skills,           strengths  &amp; competencies</vt:lpstr>
      <vt:lpstr>      What competency?</vt:lpstr>
      <vt:lpstr>      Bit trickier?</vt:lpstr>
      <vt:lpstr>     Pre-application – now!</vt:lpstr>
      <vt:lpstr>     Or look at</vt:lpstr>
      <vt:lpstr>      Activity 2</vt:lpstr>
      <vt:lpstr>       The skills</vt:lpstr>
      <vt:lpstr>       CAR</vt:lpstr>
      <vt:lpstr>       Activity 3</vt:lpstr>
      <vt:lpstr>    Personal statements</vt:lpstr>
      <vt:lpstr>Psychometric tests</vt:lpstr>
      <vt:lpstr>CVs</vt:lpstr>
      <vt:lpstr>        Include</vt:lpstr>
      <vt:lpstr>PowerPoint Presentation</vt:lpstr>
      <vt:lpstr>    Speculative applications</vt:lpstr>
      <vt:lpstr>When applying</vt:lpstr>
      <vt:lpstr>     Our services</vt:lpstr>
      <vt:lpstr>      Contact us</vt:lpstr>
    </vt:vector>
  </TitlesOfParts>
  <Company>Aberystwyth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Howard Adair</dc:creator>
  <cp:lastModifiedBy>Beverley Herring [bch]</cp:lastModifiedBy>
  <cp:revision>94</cp:revision>
  <cp:lastPrinted>2015-10-12T10:36:39Z</cp:lastPrinted>
  <dcterms:created xsi:type="dcterms:W3CDTF">2008-11-11T16:31:01Z</dcterms:created>
  <dcterms:modified xsi:type="dcterms:W3CDTF">2015-10-13T11:08:58Z</dcterms:modified>
</cp:coreProperties>
</file>